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72" r:id="rId2"/>
    <p:sldId id="273" r:id="rId3"/>
    <p:sldId id="297" r:id="rId4"/>
    <p:sldId id="298" r:id="rId5"/>
    <p:sldId id="302" r:id="rId6"/>
    <p:sldId id="303" r:id="rId7"/>
    <p:sldId id="304" r:id="rId8"/>
    <p:sldId id="256" r:id="rId9"/>
    <p:sldId id="257" r:id="rId10"/>
    <p:sldId id="299" r:id="rId11"/>
    <p:sldId id="300" r:id="rId12"/>
    <p:sldId id="258" r:id="rId13"/>
    <p:sldId id="259" r:id="rId14"/>
    <p:sldId id="274" r:id="rId15"/>
    <p:sldId id="261" r:id="rId16"/>
    <p:sldId id="275" r:id="rId17"/>
    <p:sldId id="276" r:id="rId18"/>
    <p:sldId id="283" r:id="rId19"/>
    <p:sldId id="301" r:id="rId20"/>
    <p:sldId id="263" r:id="rId21"/>
    <p:sldId id="282" r:id="rId22"/>
    <p:sldId id="264" r:id="rId23"/>
    <p:sldId id="265" r:id="rId24"/>
    <p:sldId id="279" r:id="rId25"/>
    <p:sldId id="290" r:id="rId26"/>
    <p:sldId id="291" r:id="rId27"/>
    <p:sldId id="267" r:id="rId28"/>
    <p:sldId id="289" r:id="rId29"/>
    <p:sldId id="269" r:id="rId30"/>
    <p:sldId id="287" r:id="rId31"/>
    <p:sldId id="288" r:id="rId32"/>
    <p:sldId id="278" r:id="rId33"/>
    <p:sldId id="284" r:id="rId34"/>
    <p:sldId id="285" r:id="rId35"/>
    <p:sldId id="286" r:id="rId36"/>
    <p:sldId id="271" r:id="rId37"/>
    <p:sldId id="268" r:id="rId38"/>
    <p:sldId id="281" r:id="rId3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1"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1"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1"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1" hangingPunct="1">
      <a:defRPr sz="2400" kern="1200">
        <a:solidFill>
          <a:schemeClr val="tx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2787"/>
    <p:restoredTop sz="90929"/>
  </p:normalViewPr>
  <p:slideViewPr>
    <p:cSldViewPr>
      <p:cViewPr varScale="1">
        <p:scale>
          <a:sx n="66" d="100"/>
          <a:sy n="66" d="100"/>
        </p:scale>
        <p:origin x="-127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41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050"/>
          <p:cNvGrpSpPr>
            <a:grpSpLocks/>
          </p:cNvGrpSpPr>
          <p:nvPr/>
        </p:nvGrpSpPr>
        <p:grpSpPr bwMode="auto">
          <a:xfrm>
            <a:off x="-1035050" y="1552575"/>
            <a:ext cx="10179050" cy="5305425"/>
            <a:chOff x="-652" y="978"/>
            <a:chExt cx="6412" cy="3342"/>
          </a:xfrm>
        </p:grpSpPr>
        <p:sp>
          <p:nvSpPr>
            <p:cNvPr id="5" name="Freeform 2051"/>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en-US"/>
            </a:p>
          </p:txBody>
        </p:sp>
        <p:sp>
          <p:nvSpPr>
            <p:cNvPr id="6" name="Arc 2052"/>
            <p:cNvSpPr>
              <a:spLocks/>
            </p:cNvSpPr>
            <p:nvPr/>
          </p:nvSpPr>
          <p:spPr bwMode="auto">
            <a:xfrm>
              <a:off x="-652" y="978"/>
              <a:ext cx="4237" cy="3342"/>
            </a:xfrm>
            <a:custGeom>
              <a:avLst/>
              <a:gdLst>
                <a:gd name="T0" fmla="*/ 780 w 21600"/>
                <a:gd name="T1" fmla="*/ 0 h 21231"/>
                <a:gd name="T2" fmla="*/ 4237 w 21600"/>
                <a:gd name="T3" fmla="*/ 3342 h 21231"/>
                <a:gd name="T4" fmla="*/ 0 w 21600"/>
                <a:gd name="T5" fmla="*/ 3342 h 21231"/>
                <a:gd name="T6" fmla="*/ 0 60000 65536"/>
                <a:gd name="T7" fmla="*/ 0 60000 65536"/>
                <a:gd name="T8" fmla="*/ 0 60000 65536"/>
              </a:gdLst>
              <a:ahLst/>
              <a:cxnLst>
                <a:cxn ang="T6">
                  <a:pos x="T0" y="T1"/>
                </a:cxn>
                <a:cxn ang="T7">
                  <a:pos x="T2" y="T3"/>
                </a:cxn>
                <a:cxn ang="T8">
                  <a:pos x="T4" y="T5"/>
                </a:cxn>
              </a:cxnLst>
              <a:rect l="0" t="0" r="r" b="b"/>
              <a:pathLst>
                <a:path w="21600" h="21231" fill="none" extrusionOk="0">
                  <a:moveTo>
                    <a:pt x="3976" y="0"/>
                  </a:moveTo>
                  <a:cubicBezTo>
                    <a:pt x="14194" y="1914"/>
                    <a:pt x="21600" y="10835"/>
                    <a:pt x="21600" y="21231"/>
                  </a:cubicBezTo>
                </a:path>
                <a:path w="21600" h="21231" stroke="0" extrusionOk="0">
                  <a:moveTo>
                    <a:pt x="3976" y="0"/>
                  </a:moveTo>
                  <a:cubicBezTo>
                    <a:pt x="14194" y="1914"/>
                    <a:pt x="21600" y="10835"/>
                    <a:pt x="21600" y="21231"/>
                  </a:cubicBezTo>
                  <a:lnTo>
                    <a:pt x="0" y="21231"/>
                  </a:lnTo>
                  <a:lnTo>
                    <a:pt x="3976" y="0"/>
                  </a:lnTo>
                  <a:close/>
                </a:path>
              </a:pathLst>
            </a:custGeom>
            <a:noFill/>
            <a:ln w="12700" cap="rnd">
              <a:solidFill>
                <a:schemeClr val="accent2"/>
              </a:solidFill>
              <a:round/>
              <a:headEnd type="none" w="sm" len="sm"/>
              <a:tailEnd type="none" w="sm" len="sm"/>
            </a:ln>
          </p:spPr>
          <p:txBody>
            <a:bodyPr wrap="none" anchor="ctr"/>
            <a:lstStyle/>
            <a:p>
              <a:pPr>
                <a:defRPr/>
              </a:pPr>
              <a:endParaRPr lang="en-US"/>
            </a:p>
          </p:txBody>
        </p:sp>
      </p:grpSp>
      <p:sp>
        <p:nvSpPr>
          <p:cNvPr id="24581" name="Rectangle 2053"/>
          <p:cNvSpPr>
            <a:spLocks noGrp="1" noChangeArrowheads="1"/>
          </p:cNvSpPr>
          <p:nvPr>
            <p:ph type="ctrTitle" sz="quarter"/>
          </p:nvPr>
        </p:nvSpPr>
        <p:spPr>
          <a:xfrm>
            <a:off x="1293813" y="762000"/>
            <a:ext cx="7772400" cy="1143000"/>
          </a:xfrm>
        </p:spPr>
        <p:txBody>
          <a:bodyPr anchor="b"/>
          <a:lstStyle>
            <a:lvl1pPr>
              <a:defRPr/>
            </a:lvl1pPr>
          </a:lstStyle>
          <a:p>
            <a:r>
              <a:rPr lang="en-US"/>
              <a:t>Click to edit Master title style</a:t>
            </a:r>
          </a:p>
        </p:txBody>
      </p:sp>
      <p:sp>
        <p:nvSpPr>
          <p:cNvPr id="24582" name="Rectangle 2054"/>
          <p:cNvSpPr>
            <a:spLocks noGrp="1" noChangeArrowheads="1"/>
          </p:cNvSpPr>
          <p:nvPr>
            <p:ph type="subTitle" sz="quarter" idx="1"/>
          </p:nvPr>
        </p:nvSpPr>
        <p:spPr>
          <a:xfrm>
            <a:off x="685800" y="3429000"/>
            <a:ext cx="6400800" cy="1752600"/>
          </a:xfrm>
        </p:spPr>
        <p:txBody>
          <a:bodyPr lIns="92075" tIns="46038" rIns="92075" bIns="46038" anchor="ctr"/>
          <a:lstStyle>
            <a:lvl1pPr marL="0" indent="0" algn="ctr">
              <a:buFont typeface="Wingdings" pitchFamily="2" charset="2"/>
              <a:buNone/>
              <a:defRPr/>
            </a:lvl1pPr>
          </a:lstStyle>
          <a:p>
            <a:r>
              <a:rPr lang="en-US"/>
              <a:t>Click to edit Master subtitle style</a:t>
            </a:r>
          </a:p>
        </p:txBody>
      </p:sp>
      <p:sp>
        <p:nvSpPr>
          <p:cNvPr id="7" name="Rectangle 2055"/>
          <p:cNvSpPr>
            <a:spLocks noGrp="1" noChangeArrowheads="1"/>
          </p:cNvSpPr>
          <p:nvPr>
            <p:ph type="dt" sz="quarter" idx="10"/>
          </p:nvPr>
        </p:nvSpPr>
        <p:spPr/>
        <p:txBody>
          <a:bodyPr/>
          <a:lstStyle>
            <a:lvl1pPr>
              <a:defRPr smtClean="0"/>
            </a:lvl1pPr>
          </a:lstStyle>
          <a:p>
            <a:pPr>
              <a:defRPr/>
            </a:pPr>
            <a:endParaRPr lang="en-US"/>
          </a:p>
        </p:txBody>
      </p:sp>
      <p:sp>
        <p:nvSpPr>
          <p:cNvPr id="8" name="Rectangle 2056"/>
          <p:cNvSpPr>
            <a:spLocks noGrp="1" noChangeArrowheads="1"/>
          </p:cNvSpPr>
          <p:nvPr>
            <p:ph type="ftr" sz="quarter" idx="11"/>
          </p:nvPr>
        </p:nvSpPr>
        <p:spPr/>
        <p:txBody>
          <a:bodyPr/>
          <a:lstStyle>
            <a:lvl1pPr>
              <a:defRPr smtClean="0"/>
            </a:lvl1pPr>
          </a:lstStyle>
          <a:p>
            <a:pPr>
              <a:defRPr/>
            </a:pPr>
            <a:endParaRPr lang="en-US"/>
          </a:p>
        </p:txBody>
      </p:sp>
      <p:sp>
        <p:nvSpPr>
          <p:cNvPr id="9" name="Rectangle 2057"/>
          <p:cNvSpPr>
            <a:spLocks noGrp="1" noChangeArrowheads="1"/>
          </p:cNvSpPr>
          <p:nvPr>
            <p:ph type="sldNum" sz="quarter" idx="12"/>
          </p:nvPr>
        </p:nvSpPr>
        <p:spPr/>
        <p:txBody>
          <a:bodyPr/>
          <a:lstStyle>
            <a:lvl1pPr>
              <a:defRPr/>
            </a:lvl1pPr>
          </a:lstStyle>
          <a:p>
            <a:fld id="{B4A044E8-4A10-4150-BD32-CC8EA036451A}" type="slidenum">
              <a:rPr lang="en-US" altLang="ko-KR"/>
              <a:pPr/>
              <a:t>‹#›</a:t>
            </a:fld>
            <a:endParaRPr lang="en-US" altLang="ko-K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55E5BF23-618E-48FD-8EF3-5F0646525A79}" type="slidenum">
              <a:rPr lang="en-US" altLang="ko-KR"/>
              <a:pPr/>
              <a:t>‹#›</a:t>
            </a:fld>
            <a:endParaRPr lang="en-US" altLang="ko-K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7F4FA598-32B2-4D06-86FC-67CCE59B9FDB}" type="slidenum">
              <a:rPr lang="en-US" altLang="ko-KR"/>
              <a:pPr/>
              <a:t>‹#›</a:t>
            </a:fld>
            <a:endParaRPr lang="en-US" altLang="ko-K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13E80B87-BD44-4E80-A881-E60FCE14F482}" type="slidenum">
              <a:rPr lang="en-US" altLang="ko-KR"/>
              <a:pPr/>
              <a:t>‹#›</a:t>
            </a:fld>
            <a:endParaRPr lang="en-US" altLang="ko-K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7E533BED-A5BC-4341-8E84-9A385014859D}" type="slidenum">
              <a:rPr lang="en-US" altLang="ko-KR"/>
              <a:pPr/>
              <a:t>‹#›</a:t>
            </a:fld>
            <a:endParaRPr lang="en-US" altLang="ko-K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p>
        </p:txBody>
      </p:sp>
      <p:sp>
        <p:nvSpPr>
          <p:cNvPr id="6" name="Rectangle 8"/>
          <p:cNvSpPr>
            <a:spLocks noGrp="1" noChangeArrowheads="1"/>
          </p:cNvSpPr>
          <p:nvPr>
            <p:ph type="sldNum" sz="quarter" idx="12"/>
          </p:nvPr>
        </p:nvSpPr>
        <p:spPr>
          <a:ln/>
        </p:spPr>
        <p:txBody>
          <a:bodyPr/>
          <a:lstStyle>
            <a:lvl1pPr>
              <a:defRPr/>
            </a:lvl1pPr>
          </a:lstStyle>
          <a:p>
            <a:fld id="{5F635593-5F33-4DB3-9FED-80F6A5EC5317}" type="slidenum">
              <a:rPr lang="en-US" altLang="ko-KR"/>
              <a:pPr/>
              <a:t>‹#›</a:t>
            </a:fld>
            <a:endParaRPr lang="en-US" altLang="ko-K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E11331A0-27F5-4FA9-8437-504CF2286A16}" type="slidenum">
              <a:rPr lang="en-US" altLang="ko-KR"/>
              <a:pPr/>
              <a:t>‹#›</a:t>
            </a:fld>
            <a:endParaRPr lang="en-US" altLang="ko-K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p>
        </p:txBody>
      </p:sp>
      <p:sp>
        <p:nvSpPr>
          <p:cNvPr id="9" name="Rectangle 8"/>
          <p:cNvSpPr>
            <a:spLocks noGrp="1" noChangeArrowheads="1"/>
          </p:cNvSpPr>
          <p:nvPr>
            <p:ph type="sldNum" sz="quarter" idx="12"/>
          </p:nvPr>
        </p:nvSpPr>
        <p:spPr>
          <a:ln/>
        </p:spPr>
        <p:txBody>
          <a:bodyPr/>
          <a:lstStyle>
            <a:lvl1pPr>
              <a:defRPr/>
            </a:lvl1pPr>
          </a:lstStyle>
          <a:p>
            <a:fld id="{C9151F1C-C79A-4CA6-A5B5-E82CBE28EBC5}" type="slidenum">
              <a:rPr lang="en-US" altLang="ko-KR"/>
              <a:pPr/>
              <a:t>‹#›</a:t>
            </a:fld>
            <a:endParaRPr lang="en-US" altLang="ko-K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p>
        </p:txBody>
      </p:sp>
      <p:sp>
        <p:nvSpPr>
          <p:cNvPr id="5" name="Rectangle 8"/>
          <p:cNvSpPr>
            <a:spLocks noGrp="1" noChangeArrowheads="1"/>
          </p:cNvSpPr>
          <p:nvPr>
            <p:ph type="sldNum" sz="quarter" idx="12"/>
          </p:nvPr>
        </p:nvSpPr>
        <p:spPr>
          <a:ln/>
        </p:spPr>
        <p:txBody>
          <a:bodyPr/>
          <a:lstStyle>
            <a:lvl1pPr>
              <a:defRPr/>
            </a:lvl1pPr>
          </a:lstStyle>
          <a:p>
            <a:fld id="{D70C077A-84C6-4F7B-9F53-5CA38555241F}" type="slidenum">
              <a:rPr lang="en-US" altLang="ko-KR"/>
              <a:pPr/>
              <a:t>‹#›</a:t>
            </a:fld>
            <a:endParaRPr lang="en-US" altLang="ko-K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p>
        </p:txBody>
      </p:sp>
      <p:sp>
        <p:nvSpPr>
          <p:cNvPr id="4" name="Rectangle 8"/>
          <p:cNvSpPr>
            <a:spLocks noGrp="1" noChangeArrowheads="1"/>
          </p:cNvSpPr>
          <p:nvPr>
            <p:ph type="sldNum" sz="quarter" idx="12"/>
          </p:nvPr>
        </p:nvSpPr>
        <p:spPr>
          <a:ln/>
        </p:spPr>
        <p:txBody>
          <a:bodyPr/>
          <a:lstStyle>
            <a:lvl1pPr>
              <a:defRPr/>
            </a:lvl1pPr>
          </a:lstStyle>
          <a:p>
            <a:fld id="{6A4D54FE-00D7-453F-93AC-9B11D1C3C982}" type="slidenum">
              <a:rPr lang="en-US" altLang="ko-KR"/>
              <a:pPr/>
              <a:t>‹#›</a:t>
            </a:fld>
            <a:endParaRPr lang="en-US" altLang="ko-K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8B07568D-75B6-4519-AC31-FD3F437B7A82}" type="slidenum">
              <a:rPr lang="en-US" altLang="ko-KR"/>
              <a:pPr/>
              <a:t>‹#›</a:t>
            </a:fld>
            <a:endParaRPr lang="en-US" altLang="ko-K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fld id="{DCF1A5C7-D227-4E3B-83DC-9531F5AAFAAF}" type="slidenum">
              <a:rPr lang="en-US" altLang="ko-KR"/>
              <a:pPr/>
              <a:t>‹#›</a:t>
            </a:fld>
            <a:endParaRPr lang="en-US" altLang="ko-K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588"/>
            <a:ext cx="9132888" cy="6845300"/>
            <a:chOff x="0" y="1"/>
            <a:chExt cx="5753" cy="4312"/>
          </a:xfrm>
        </p:grpSpPr>
        <p:sp>
          <p:nvSpPr>
            <p:cNvPr id="23555" name="Freeform 3"/>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accent2">
                    <a:gamma/>
                    <a:shade val="46275"/>
                    <a:invGamma/>
                  </a:schemeClr>
                </a:gs>
                <a:gs pos="100000">
                  <a:schemeClr val="accent2"/>
                </a:gs>
              </a:gsLst>
              <a:lin ang="0" scaled="1"/>
            </a:gradFill>
            <a:ln w="9525" cap="rnd">
              <a:noFill/>
              <a:round/>
              <a:headEnd/>
              <a:tailEnd/>
            </a:ln>
            <a:effectLst/>
          </p:spPr>
          <p:txBody>
            <a:bodyPr/>
            <a:lstStyle/>
            <a:p>
              <a:pPr>
                <a:defRPr/>
              </a:pPr>
              <a:endParaRPr lang="en-US"/>
            </a:p>
          </p:txBody>
        </p:sp>
        <p:sp>
          <p:nvSpPr>
            <p:cNvPr id="1033" name="Arc 4"/>
            <p:cNvSpPr>
              <a:spLocks/>
            </p:cNvSpPr>
            <p:nvPr/>
          </p:nvSpPr>
          <p:spPr bwMode="auto">
            <a:xfrm>
              <a:off x="0" y="1"/>
              <a:ext cx="5298" cy="4312"/>
            </a:xfrm>
            <a:custGeom>
              <a:avLst/>
              <a:gdLst>
                <a:gd name="T0" fmla="*/ 0 w 21600"/>
                <a:gd name="T1" fmla="*/ 0 h 21600"/>
                <a:gd name="T2" fmla="*/ 5298 w 21600"/>
                <a:gd name="T3" fmla="*/ 4312 h 21600"/>
                <a:gd name="T4" fmla="*/ 0 w 21600"/>
                <a:gd name="T5" fmla="*/ 4312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12700" cap="rnd">
              <a:solidFill>
                <a:schemeClr val="accent2"/>
              </a:solidFill>
              <a:round/>
              <a:headEnd type="none" w="sm" len="sm"/>
              <a:tailEnd type="none" w="sm" len="sm"/>
            </a:ln>
          </p:spPr>
          <p:txBody>
            <a:bodyPr wrap="none" anchor="ctr"/>
            <a:lstStyle/>
            <a:p>
              <a:pPr>
                <a:defRPr/>
              </a:pPr>
              <a:endParaRPr lang="en-US"/>
            </a:p>
          </p:txBody>
        </p:sp>
      </p:grpSp>
      <p:sp>
        <p:nvSpPr>
          <p:cNvPr id="23557" name="Rectangle 5"/>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23558" name="Rectangle 6"/>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smtClean="0"/>
            </a:lvl1pPr>
          </a:lstStyle>
          <a:p>
            <a:pPr>
              <a:defRPr/>
            </a:pPr>
            <a:endParaRPr lang="en-US"/>
          </a:p>
        </p:txBody>
      </p:sp>
      <p:sp>
        <p:nvSpPr>
          <p:cNvPr id="23559" name="Rectangle 7"/>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smtClean="0"/>
            </a:lvl1pPr>
          </a:lstStyle>
          <a:p>
            <a:pPr>
              <a:defRPr/>
            </a:pPr>
            <a:endParaRPr lang="en-US"/>
          </a:p>
        </p:txBody>
      </p:sp>
      <p:sp>
        <p:nvSpPr>
          <p:cNvPr id="23560" name="Rectangle 8"/>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r">
              <a:defRPr sz="1400">
                <a:ea typeface="굴림" pitchFamily="50" charset="-127"/>
              </a:defRPr>
            </a:lvl1pPr>
          </a:lstStyle>
          <a:p>
            <a:fld id="{249C631E-BECD-4CFE-AA20-AA124D6B753F}" type="slidenum">
              <a:rPr lang="en-US" altLang="ko-KR"/>
              <a:pPr/>
              <a:t>‹#›</a:t>
            </a:fld>
            <a:endParaRPr lang="en-US" altLang="ko-KR"/>
          </a:p>
        </p:txBody>
      </p:sp>
      <p:sp>
        <p:nvSpPr>
          <p:cNvPr id="1031" name="Rectangle 9"/>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a:p>
            <a:pPr lvl="4"/>
            <a:r>
              <a:rPr lang="en-US" altLang="ko-KR" smtClean="0"/>
              <a:t>Fifth level</a:t>
            </a:r>
          </a:p>
        </p:txBody>
      </p:sp>
    </p:spTree>
  </p:cSld>
  <p:clrMap bg1="dk2" tx1="lt1" bg2="dk1" tx2="lt2" accent1="accent1" accent2="accent2" accent3="accent3" accent4="accent4" accent5="accent5" accent6="accent6" hlink="hlink" folHlink="folHlink"/>
  <p:sldLayoutIdLst>
    <p:sldLayoutId id="2147483700"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cs typeface="Times New Roman" pitchFamily="18" charset="0"/>
        </a:defRPr>
      </a:lvl9pPr>
    </p:titleStyle>
    <p:bodyStyle>
      <a:lvl1pPr marL="342900" indent="-342900" algn="l" rtl="0" eaLnBrk="0" fontAlgn="base" hangingPunct="0">
        <a:spcBef>
          <a:spcPct val="20000"/>
        </a:spcBef>
        <a:spcAft>
          <a:spcPct val="0"/>
        </a:spcAft>
        <a:buClr>
          <a:schemeClr val="accent2"/>
        </a:buClr>
        <a:buSzPct val="80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90000"/>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accent1"/>
        </a:buClr>
        <a:buSzPct val="60000"/>
        <a:buFont typeface="Wingdings" pitchFamily="2" charset="2"/>
        <a:buChar char="l"/>
        <a:defRPr sz="2400">
          <a:solidFill>
            <a:schemeClr val="tx1"/>
          </a:solidFill>
          <a:latin typeface="+mn-lt"/>
          <a:cs typeface="+mn-cs"/>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cs typeface="+mn-cs"/>
        </a:defRPr>
      </a:lvl5pPr>
      <a:lvl6pPr marL="2514600" indent="-228600" algn="l" rtl="0" fontAlgn="base">
        <a:spcBef>
          <a:spcPct val="20000"/>
        </a:spcBef>
        <a:spcAft>
          <a:spcPct val="0"/>
        </a:spcAft>
        <a:buClr>
          <a:schemeClr val="accent1"/>
        </a:buClr>
        <a:buChar char="•"/>
        <a:defRPr sz="2000">
          <a:solidFill>
            <a:schemeClr val="tx1"/>
          </a:solidFill>
          <a:latin typeface="+mn-lt"/>
          <a:cs typeface="+mn-cs"/>
        </a:defRPr>
      </a:lvl6pPr>
      <a:lvl7pPr marL="2971800" indent="-228600" algn="l" rtl="0" fontAlgn="base">
        <a:spcBef>
          <a:spcPct val="20000"/>
        </a:spcBef>
        <a:spcAft>
          <a:spcPct val="0"/>
        </a:spcAft>
        <a:buClr>
          <a:schemeClr val="accent1"/>
        </a:buClr>
        <a:buChar char="•"/>
        <a:defRPr sz="2000">
          <a:solidFill>
            <a:schemeClr val="tx1"/>
          </a:solidFill>
          <a:latin typeface="+mn-lt"/>
          <a:cs typeface="+mn-cs"/>
        </a:defRPr>
      </a:lvl7pPr>
      <a:lvl8pPr marL="3429000" indent="-228600" algn="l" rtl="0" fontAlgn="base">
        <a:spcBef>
          <a:spcPct val="20000"/>
        </a:spcBef>
        <a:spcAft>
          <a:spcPct val="0"/>
        </a:spcAft>
        <a:buClr>
          <a:schemeClr val="accent1"/>
        </a:buClr>
        <a:buChar char="•"/>
        <a:defRPr sz="2000">
          <a:solidFill>
            <a:schemeClr val="tx1"/>
          </a:solidFill>
          <a:latin typeface="+mn-lt"/>
          <a:cs typeface="+mn-cs"/>
        </a:defRPr>
      </a:lvl8pPr>
      <a:lvl9pPr marL="3886200" indent="-228600" algn="l" rtl="0" fontAlgn="base">
        <a:spcBef>
          <a:spcPct val="20000"/>
        </a:spcBef>
        <a:spcAft>
          <a:spcPct val="0"/>
        </a:spcAft>
        <a:buClr>
          <a:schemeClr val="accent1"/>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all4jesus.net/" TargetMode="External"/><Relationship Id="rId2" Type="http://schemas.openxmlformats.org/officeDocument/2006/relationships/hyperlink" Target="mailto:Jintae.kim@nyack.edu"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050"/>
          <p:cNvSpPr>
            <a:spLocks noGrp="1" noChangeArrowheads="1"/>
          </p:cNvSpPr>
          <p:nvPr>
            <p:ph type="title"/>
          </p:nvPr>
        </p:nvSpPr>
        <p:spPr/>
        <p:txBody>
          <a:bodyPr/>
          <a:lstStyle/>
          <a:p>
            <a:pPr eaLnBrk="1" hangingPunct="1">
              <a:defRPr/>
            </a:pPr>
            <a:r>
              <a:rPr lang="en-US" smtClean="0"/>
              <a:t>Lecture Part I: Christology</a:t>
            </a:r>
          </a:p>
        </p:txBody>
      </p:sp>
      <p:sp>
        <p:nvSpPr>
          <p:cNvPr id="3075" name="Rectangle 2051"/>
          <p:cNvSpPr>
            <a:spLocks noGrp="1" noChangeArrowheads="1"/>
          </p:cNvSpPr>
          <p:nvPr>
            <p:ph type="body" idx="1"/>
          </p:nvPr>
        </p:nvSpPr>
        <p:spPr/>
        <p:txBody>
          <a:bodyPr/>
          <a:lstStyle/>
          <a:p>
            <a:pPr eaLnBrk="1" hangingPunct="1">
              <a:buFont typeface="Wingdings" pitchFamily="2" charset="2"/>
              <a:buNone/>
            </a:pPr>
            <a:endParaRPr lang="en-US" altLang="ko-KR" smtClean="0">
              <a:ea typeface="굴림" pitchFamily="50" charset="-127"/>
            </a:endParaRPr>
          </a:p>
          <a:p>
            <a:pPr algn="ctr" eaLnBrk="1" hangingPunct="1">
              <a:buFont typeface="Wingdings" pitchFamily="2" charset="2"/>
              <a:buNone/>
            </a:pPr>
            <a:r>
              <a:rPr lang="en-US" altLang="ko-KR" sz="2800" smtClean="0">
                <a:ea typeface="굴림" pitchFamily="50" charset="-127"/>
              </a:rPr>
              <a:t>Jintae Kim, PhD</a:t>
            </a:r>
          </a:p>
          <a:p>
            <a:pPr algn="ctr" eaLnBrk="1" hangingPunct="1">
              <a:buFont typeface="Wingdings" pitchFamily="2" charset="2"/>
              <a:buNone/>
            </a:pPr>
            <a:r>
              <a:rPr lang="en-US" altLang="ko-KR" sz="2800" smtClean="0">
                <a:ea typeface="굴림" pitchFamily="50" charset="-127"/>
              </a:rPr>
              <a:t>Alliance Theological Seminary</a:t>
            </a:r>
          </a:p>
          <a:p>
            <a:pPr algn="ctr" eaLnBrk="1" hangingPunct="1">
              <a:buFont typeface="Wingdings" pitchFamily="2" charset="2"/>
              <a:buNone/>
            </a:pPr>
            <a:r>
              <a:rPr lang="en-US" altLang="ko-KR" sz="2800" smtClean="0">
                <a:ea typeface="굴림" pitchFamily="50" charset="-127"/>
              </a:rPr>
              <a:t>Nyack, NY 10960</a:t>
            </a:r>
          </a:p>
          <a:p>
            <a:pPr algn="ctr" eaLnBrk="1" hangingPunct="1">
              <a:buFont typeface="Wingdings" pitchFamily="2" charset="2"/>
              <a:buNone/>
            </a:pPr>
            <a:r>
              <a:rPr lang="en-US" altLang="ko-KR" sz="2800" smtClean="0">
                <a:ea typeface="굴림" pitchFamily="50" charset="-127"/>
              </a:rPr>
              <a:t>(845) 353-2020</a:t>
            </a:r>
          </a:p>
          <a:p>
            <a:pPr algn="ctr" eaLnBrk="1" hangingPunct="1">
              <a:buFont typeface="Wingdings" pitchFamily="2" charset="2"/>
              <a:buNone/>
            </a:pPr>
            <a:r>
              <a:rPr lang="en-US" altLang="ko-KR" sz="2800" smtClean="0">
                <a:ea typeface="굴림" pitchFamily="50" charset="-127"/>
              </a:rPr>
              <a:t>E-mail: </a:t>
            </a:r>
            <a:r>
              <a:rPr lang="en-US" altLang="ko-KR" sz="2800" smtClean="0">
                <a:ea typeface="굴림" pitchFamily="50" charset="-127"/>
                <a:hlinkClick r:id="rId2"/>
              </a:rPr>
              <a:t>Jintae.kim@nyack.edu</a:t>
            </a:r>
            <a:endParaRPr lang="en-US" altLang="ko-KR" sz="2800" smtClean="0">
              <a:ea typeface="굴림" pitchFamily="50" charset="-127"/>
            </a:endParaRPr>
          </a:p>
          <a:p>
            <a:pPr algn="ctr" eaLnBrk="1" hangingPunct="1">
              <a:buFont typeface="Wingdings" pitchFamily="2" charset="2"/>
              <a:buNone/>
            </a:pPr>
            <a:r>
              <a:rPr lang="en-US" altLang="ko-KR" sz="2800" smtClean="0">
                <a:ea typeface="굴림" pitchFamily="50" charset="-127"/>
              </a:rPr>
              <a:t>Website: </a:t>
            </a:r>
            <a:r>
              <a:rPr lang="en-US" altLang="ko-KR" sz="2800" smtClean="0">
                <a:ea typeface="굴림" pitchFamily="50" charset="-127"/>
                <a:hlinkClick r:id="rId3"/>
              </a:rPr>
              <a:t>http://all4jesus.net</a:t>
            </a:r>
            <a:endParaRPr lang="en-US" altLang="ko-KR" sz="2800" smtClean="0">
              <a:ea typeface="굴림" pitchFamily="50" charset="-127"/>
            </a:endParaRPr>
          </a:p>
          <a:p>
            <a:pPr eaLnBrk="1" hangingPunct="1">
              <a:buFont typeface="Wingdings" pitchFamily="2" charset="2"/>
              <a:buNone/>
            </a:pPr>
            <a:endParaRPr lang="en-US" altLang="ko-KR" sz="2800" smtClean="0">
              <a:ea typeface="굴림" pitchFamily="50" charset="-127"/>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410200"/>
          </a:xfrm>
        </p:spPr>
        <p:txBody>
          <a:bodyPr/>
          <a:lstStyle/>
          <a:p>
            <a:r>
              <a:rPr lang="en-US" altLang="ko-KR" dirty="0" smtClean="0"/>
              <a:t>(</a:t>
            </a:r>
            <a:r>
              <a:rPr lang="ko-KR" altLang="en-US" dirty="0" smtClean="0"/>
              <a:t>요 </a:t>
            </a:r>
            <a:r>
              <a:rPr lang="en-US" altLang="ko-KR" dirty="0" smtClean="0"/>
              <a:t>1:1) 『</a:t>
            </a:r>
            <a:r>
              <a:rPr lang="ko-KR" altLang="en-US" dirty="0" smtClean="0"/>
              <a:t>태초에 말씀이 계시니라 이 말씀이 하나님과 함께 계셨으니 이 말씀은 곧 하나님이시니라</a:t>
            </a:r>
            <a:r>
              <a:rPr lang="en-US" altLang="ko-KR" dirty="0" smtClean="0"/>
              <a:t>』</a:t>
            </a:r>
          </a:p>
          <a:p>
            <a:r>
              <a:rPr lang="en-US" altLang="ko-KR" dirty="0" smtClean="0"/>
              <a:t>(</a:t>
            </a:r>
            <a:r>
              <a:rPr lang="ko-KR" altLang="en-US" dirty="0" smtClean="0"/>
              <a:t>히 </a:t>
            </a:r>
            <a:r>
              <a:rPr lang="en-US" altLang="ko-KR" dirty="0" smtClean="0"/>
              <a:t>1:3) 『</a:t>
            </a:r>
            <a:r>
              <a:rPr lang="ko-KR" altLang="en-US" dirty="0" smtClean="0"/>
              <a:t>이는 하나님의 영광의 광채시요 그 본체의 형상이시라 그의 능력의 말씀으로 만물을 붙드시며 죄를 정결케 하는 일을 하시고 높은 곳에 계신 위엄의 우편에 앉으셨느니라</a:t>
            </a:r>
            <a:r>
              <a:rPr lang="en-US" altLang="ko-KR" dirty="0" smtClean="0"/>
              <a:t>』(</a:t>
            </a:r>
            <a:r>
              <a:rPr lang="ko-KR" altLang="en-US" dirty="0" smtClean="0"/>
              <a:t>히 </a:t>
            </a:r>
            <a:r>
              <a:rPr lang="en-US" altLang="ko-KR" dirty="0" smtClean="0"/>
              <a:t>1:8) 『</a:t>
            </a:r>
            <a:r>
              <a:rPr lang="ko-KR" altLang="en-US" dirty="0" smtClean="0"/>
              <a:t>아들에 관하여는 하나님이여 주의 보좌가 영영하며 주의 나라의 홀은 공평한 홀이니이다</a:t>
            </a:r>
            <a:r>
              <a:rPr lang="en-US" altLang="ko-KR" dirty="0" smtClean="0"/>
              <a:t>』</a:t>
            </a:r>
            <a:endParaRPr lang="ko-KR"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altLang="ko-KR" dirty="0" smtClean="0"/>
              <a:t>(</a:t>
            </a:r>
            <a:r>
              <a:rPr lang="ko-KR" altLang="en-US" dirty="0" smtClean="0"/>
              <a:t>골 </a:t>
            </a:r>
            <a:r>
              <a:rPr lang="en-US" altLang="ko-KR" dirty="0" smtClean="0"/>
              <a:t>1:15-16) 『[15] </a:t>
            </a:r>
            <a:r>
              <a:rPr lang="ko-KR" altLang="en-US" dirty="0" smtClean="0"/>
              <a:t>그는 보이지 아니하시는 하나님의 형상이요 모든 창조물보다 먼저 나신 자니 </a:t>
            </a:r>
            <a:r>
              <a:rPr lang="en-US" altLang="ko-KR" dirty="0" smtClean="0"/>
              <a:t>[16] </a:t>
            </a:r>
            <a:r>
              <a:rPr lang="ko-KR" altLang="en-US" dirty="0" smtClean="0"/>
              <a:t>만물이 그에게 창조되되 하늘과 땅에서 보이는 것들과 보이지 않는 것들과 혹은 보좌들이나 주관들이나 정사들이나 권세들이나 만물이 다 그로 말미암고 그를 위하여 창조되었고</a:t>
            </a:r>
            <a:r>
              <a:rPr lang="en-US" altLang="ko-KR" dirty="0" smtClean="0"/>
              <a:t>』</a:t>
            </a:r>
            <a:endParaRPr lang="ko-KR"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ko-KR" altLang="en-US" dirty="0" smtClean="0"/>
              <a:t>예수님의 신성이 우리에게 의미하는 바</a:t>
            </a:r>
            <a:r>
              <a:rPr lang="en-US" dirty="0" smtClean="0"/>
              <a:t> (Erickson, 213)</a:t>
            </a:r>
          </a:p>
        </p:txBody>
      </p:sp>
      <p:sp>
        <p:nvSpPr>
          <p:cNvPr id="7171" name="Rectangle 3"/>
          <p:cNvSpPr>
            <a:spLocks noGrp="1" noChangeArrowheads="1"/>
          </p:cNvSpPr>
          <p:nvPr>
            <p:ph type="body" idx="1"/>
          </p:nvPr>
        </p:nvSpPr>
        <p:spPr>
          <a:xfrm>
            <a:off x="609600" y="2743200"/>
            <a:ext cx="7848600" cy="3352800"/>
          </a:xfrm>
        </p:spPr>
        <p:txBody>
          <a:bodyPr/>
          <a:lstStyle/>
          <a:p>
            <a:pPr eaLnBrk="1" hangingPunct="1"/>
            <a:r>
              <a:rPr lang="ko-KR" altLang="en-US" dirty="0" smtClean="0">
                <a:ea typeface="굴림" pitchFamily="50" charset="-127"/>
              </a:rPr>
              <a:t>예수님을 통해 우리는 하나님을 알 수 있다</a:t>
            </a:r>
            <a:r>
              <a:rPr lang="en-US" altLang="ko-KR" dirty="0" smtClean="0">
                <a:ea typeface="굴림" pitchFamily="50" charset="-127"/>
              </a:rPr>
              <a:t>. </a:t>
            </a:r>
          </a:p>
          <a:p>
            <a:pPr eaLnBrk="1" hangingPunct="1"/>
            <a:r>
              <a:rPr lang="ko-KR" altLang="en-US" dirty="0" smtClean="0">
                <a:ea typeface="굴림" pitchFamily="50" charset="-127"/>
              </a:rPr>
              <a:t>예수님을 통해 구원이 우리에게 가능하다</a:t>
            </a:r>
            <a:r>
              <a:rPr lang="en-US" altLang="ko-KR" dirty="0" smtClean="0">
                <a:ea typeface="굴림" pitchFamily="50" charset="-127"/>
              </a:rPr>
              <a:t>. .</a:t>
            </a:r>
          </a:p>
          <a:p>
            <a:pPr eaLnBrk="1" hangingPunct="1"/>
            <a:r>
              <a:rPr lang="ko-KR" altLang="en-US" dirty="0" smtClean="0">
                <a:ea typeface="굴림" pitchFamily="50" charset="-127"/>
              </a:rPr>
              <a:t>예수 안에 하나님과 인간이 다시 연합했다</a:t>
            </a:r>
            <a:r>
              <a:rPr lang="en-US" altLang="ko-KR" dirty="0" smtClean="0">
                <a:ea typeface="굴림" pitchFamily="50" charset="-127"/>
              </a:rPr>
              <a:t>. </a:t>
            </a:r>
          </a:p>
          <a:p>
            <a:pPr eaLnBrk="1" hangingPunct="1"/>
            <a:r>
              <a:rPr lang="ko-KR" altLang="en-US" dirty="0" smtClean="0">
                <a:ea typeface="굴림" pitchFamily="50" charset="-127"/>
              </a:rPr>
              <a:t>예수님을 예배의 대상으로 할 수 있다</a:t>
            </a:r>
            <a:r>
              <a:rPr lang="en-US" altLang="ko-KR" dirty="0" smtClean="0">
                <a:ea typeface="굴림" pitchFamily="50" charset="-127"/>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609600"/>
            <a:ext cx="7772400" cy="1447800"/>
          </a:xfrm>
        </p:spPr>
        <p:txBody>
          <a:bodyPr/>
          <a:lstStyle/>
          <a:p>
            <a:pPr eaLnBrk="1" hangingPunct="1">
              <a:defRPr/>
            </a:pPr>
            <a:r>
              <a:rPr lang="ko-KR" altLang="en-US" dirty="0" smtClean="0"/>
              <a:t>예수님의 인성의 증거</a:t>
            </a:r>
            <a:endParaRPr lang="en-US" dirty="0" smtClean="0"/>
          </a:p>
        </p:txBody>
      </p:sp>
      <p:sp>
        <p:nvSpPr>
          <p:cNvPr id="8195" name="Rectangle 3"/>
          <p:cNvSpPr>
            <a:spLocks noGrp="1" noChangeArrowheads="1"/>
          </p:cNvSpPr>
          <p:nvPr>
            <p:ph type="body" idx="1"/>
          </p:nvPr>
        </p:nvSpPr>
        <p:spPr>
          <a:xfrm>
            <a:off x="685800" y="2971800"/>
            <a:ext cx="7772400" cy="3124200"/>
          </a:xfrm>
        </p:spPr>
        <p:txBody>
          <a:bodyPr/>
          <a:lstStyle/>
          <a:p>
            <a:pPr eaLnBrk="1" hangingPunct="1">
              <a:buNone/>
            </a:pPr>
            <a:r>
              <a:rPr lang="en-US" altLang="ko-KR" dirty="0" smtClean="0">
                <a:ea typeface="굴림" pitchFamily="50" charset="-127"/>
              </a:rPr>
              <a:t>1. </a:t>
            </a:r>
            <a:r>
              <a:rPr lang="ko-KR" altLang="en-US" dirty="0" smtClean="0">
                <a:ea typeface="굴림" pitchFamily="50" charset="-127"/>
              </a:rPr>
              <a:t>인간의 육신</a:t>
            </a:r>
            <a:r>
              <a:rPr lang="en-US" altLang="ko-KR" dirty="0" smtClean="0">
                <a:ea typeface="굴림" pitchFamily="50" charset="-127"/>
              </a:rPr>
              <a:t> (</a:t>
            </a:r>
            <a:r>
              <a:rPr lang="ko-KR" altLang="en-US" dirty="0" smtClean="0">
                <a:ea typeface="굴림" pitchFamily="50" charset="-127"/>
              </a:rPr>
              <a:t>눅</a:t>
            </a:r>
            <a:r>
              <a:rPr lang="en-US" altLang="ko-KR" dirty="0" smtClean="0">
                <a:ea typeface="굴림" pitchFamily="50" charset="-127"/>
              </a:rPr>
              <a:t> 2:52; </a:t>
            </a:r>
            <a:r>
              <a:rPr lang="ko-KR" altLang="en-US" dirty="0" smtClean="0">
                <a:ea typeface="굴림" pitchFamily="50" charset="-127"/>
              </a:rPr>
              <a:t>마</a:t>
            </a:r>
            <a:r>
              <a:rPr lang="en-US" altLang="ko-KR" dirty="0" smtClean="0">
                <a:ea typeface="굴림" pitchFamily="50" charset="-127"/>
              </a:rPr>
              <a:t> 4:2; </a:t>
            </a:r>
            <a:r>
              <a:rPr lang="ko-KR" altLang="en-US" dirty="0" smtClean="0">
                <a:ea typeface="굴림" pitchFamily="50" charset="-127"/>
              </a:rPr>
              <a:t>요</a:t>
            </a:r>
            <a:r>
              <a:rPr lang="en-US" altLang="ko-KR" dirty="0" smtClean="0">
                <a:ea typeface="굴림" pitchFamily="50" charset="-127"/>
              </a:rPr>
              <a:t> 4:2, 6; 19:34). </a:t>
            </a:r>
          </a:p>
          <a:p>
            <a:pPr eaLnBrk="1" hangingPunct="1">
              <a:buNone/>
            </a:pPr>
            <a:r>
              <a:rPr lang="en-US" altLang="ko-KR" dirty="0" smtClean="0">
                <a:ea typeface="굴림" pitchFamily="50" charset="-127"/>
              </a:rPr>
              <a:t>2. </a:t>
            </a:r>
            <a:r>
              <a:rPr lang="ko-KR" altLang="en-US" dirty="0" smtClean="0">
                <a:ea typeface="굴림" pitchFamily="50" charset="-127"/>
              </a:rPr>
              <a:t>인간의 정신</a:t>
            </a:r>
            <a:r>
              <a:rPr lang="en-US" altLang="ko-KR" dirty="0" smtClean="0">
                <a:ea typeface="굴림" pitchFamily="50" charset="-127"/>
              </a:rPr>
              <a:t> (</a:t>
            </a:r>
            <a:r>
              <a:rPr lang="ko-KR" altLang="en-US" dirty="0" smtClean="0">
                <a:ea typeface="굴림" pitchFamily="50" charset="-127"/>
              </a:rPr>
              <a:t>요</a:t>
            </a:r>
            <a:r>
              <a:rPr lang="en-US" altLang="ko-KR" dirty="0" smtClean="0">
                <a:ea typeface="굴림" pitchFamily="50" charset="-127"/>
              </a:rPr>
              <a:t> 11:33-35; 13:23; 15:11; 17:13; </a:t>
            </a:r>
            <a:r>
              <a:rPr lang="ko-KR" altLang="en-US" dirty="0" smtClean="0">
                <a:ea typeface="굴림" pitchFamily="50" charset="-127"/>
              </a:rPr>
              <a:t>마</a:t>
            </a:r>
            <a:r>
              <a:rPr lang="en-US" altLang="ko-KR" dirty="0" smtClean="0">
                <a:ea typeface="굴림" pitchFamily="50" charset="-127"/>
              </a:rPr>
              <a:t> 26:37; </a:t>
            </a:r>
            <a:r>
              <a:rPr lang="ko-KR" altLang="en-US" dirty="0" smtClean="0">
                <a:ea typeface="굴림" pitchFamily="50" charset="-127"/>
              </a:rPr>
              <a:t>막</a:t>
            </a:r>
            <a:r>
              <a:rPr lang="en-US" altLang="ko-KR" dirty="0" smtClean="0">
                <a:ea typeface="굴림" pitchFamily="50" charset="-127"/>
              </a:rPr>
              <a:t> 3:5; 10:14; </a:t>
            </a:r>
            <a:r>
              <a:rPr lang="ko-KR" altLang="en-US" dirty="0" smtClean="0">
                <a:ea typeface="굴림" pitchFamily="50" charset="-127"/>
              </a:rPr>
              <a:t>눅</a:t>
            </a:r>
            <a:r>
              <a:rPr lang="en-US" altLang="ko-KR" dirty="0" smtClean="0">
                <a:ea typeface="굴림" pitchFamily="50" charset="-127"/>
              </a:rPr>
              <a:t> 7:9; </a:t>
            </a:r>
            <a:r>
              <a:rPr lang="ko-KR" altLang="en-US" dirty="0" smtClean="0">
                <a:ea typeface="굴림" pitchFamily="50" charset="-127"/>
              </a:rPr>
              <a:t>막</a:t>
            </a:r>
            <a:r>
              <a:rPr lang="en-US" altLang="ko-KR" dirty="0" smtClean="0">
                <a:ea typeface="굴림" pitchFamily="50" charset="-127"/>
              </a:rPr>
              <a:t> 6:6; 15:34)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defRPr/>
            </a:pPr>
            <a:r>
              <a:rPr lang="ko-KR" altLang="en-US" sz="4000" dirty="0" smtClean="0"/>
              <a:t>동정녀 탄생에 관한 세 가지 견해 </a:t>
            </a:r>
            <a:r>
              <a:rPr lang="en-US" sz="4000" dirty="0" smtClean="0"/>
              <a:t>(Erickson, 228-30)</a:t>
            </a:r>
          </a:p>
        </p:txBody>
      </p:sp>
      <p:graphicFrame>
        <p:nvGraphicFramePr>
          <p:cNvPr id="26655" name="Group 31"/>
          <p:cNvGraphicFramePr>
            <a:graphicFrameLocks noGrp="1"/>
          </p:cNvGraphicFramePr>
          <p:nvPr>
            <p:ph type="tbl" idx="1"/>
          </p:nvPr>
        </p:nvGraphicFramePr>
        <p:xfrm>
          <a:off x="685800" y="1981200"/>
          <a:ext cx="7772400" cy="4290060"/>
        </p:xfrm>
        <a:graphic>
          <a:graphicData uri="http://schemas.openxmlformats.org/drawingml/2006/table">
            <a:tbl>
              <a:tblPr/>
              <a:tblGrid>
                <a:gridCol w="2819400"/>
                <a:gridCol w="4953000"/>
              </a:tblGrid>
              <a:tr h="45720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Approach from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Content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Incarnation (</a:t>
                      </a:r>
                      <a:r>
                        <a:rPr kumimoji="0" lang="ko-KR" altLang="en-US"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성육신)</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하나님이 친히 성육신하기 위해서는 필수조건이다.</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Redemption (</a:t>
                      </a:r>
                      <a:r>
                        <a:rPr kumimoji="0" lang="ko-KR" altLang="en-US"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구속사역)</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죄없는 희생물이 되기 위해서는 아담의 죄성을 타고 나지 않아야 한다.</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Divinity of Christ (</a:t>
                      </a:r>
                      <a:r>
                        <a:rPr kumimoji="0" lang="ko-KR" altLang="en-US"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신성)</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성육신이나 무죄하심과 상관은 없으나 예수님의 신성을 더 깨닫게 한다</a:t>
                      </a:r>
                      <a:r>
                        <a:rPr kumimoji="0" lang="en-US" altLang="ko-KR"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228600"/>
            <a:ext cx="7772400" cy="1219200"/>
          </a:xfrm>
        </p:spPr>
        <p:txBody>
          <a:bodyPr/>
          <a:lstStyle/>
          <a:p>
            <a:pPr eaLnBrk="1" hangingPunct="1">
              <a:defRPr/>
            </a:pPr>
            <a:r>
              <a:rPr lang="ko-KR" altLang="en-US" sz="3600" dirty="0" smtClean="0"/>
              <a:t>예수님의 인성이 우리에게 의미하는 것 </a:t>
            </a:r>
            <a:r>
              <a:rPr lang="en-US" sz="3600" dirty="0" smtClean="0"/>
              <a:t>(Erickson, 231-32)</a:t>
            </a:r>
          </a:p>
        </p:txBody>
      </p:sp>
      <p:sp>
        <p:nvSpPr>
          <p:cNvPr id="11267" name="Rectangle 3"/>
          <p:cNvSpPr>
            <a:spLocks noGrp="1" noChangeArrowheads="1"/>
          </p:cNvSpPr>
          <p:nvPr>
            <p:ph type="body" idx="1"/>
          </p:nvPr>
        </p:nvSpPr>
        <p:spPr>
          <a:xfrm>
            <a:off x="609600" y="1600200"/>
            <a:ext cx="7848600" cy="4495800"/>
          </a:xfrm>
        </p:spPr>
        <p:txBody>
          <a:bodyPr/>
          <a:lstStyle/>
          <a:p>
            <a:pPr eaLnBrk="1" hangingPunct="1">
              <a:buFont typeface="Wingdings" pitchFamily="2" charset="2"/>
              <a:buNone/>
            </a:pPr>
            <a:r>
              <a:rPr lang="en-US" altLang="ko-KR" sz="2800" dirty="0" smtClean="0">
                <a:ea typeface="굴림" pitchFamily="50" charset="-127"/>
              </a:rPr>
              <a:t>1. </a:t>
            </a:r>
            <a:r>
              <a:rPr lang="ko-KR" altLang="en-US" sz="2800" dirty="0" smtClean="0">
                <a:ea typeface="굴림" pitchFamily="50" charset="-127"/>
              </a:rPr>
              <a:t>인간이시기에 인간을 위한 온전한 대속제물이 되셨다</a:t>
            </a:r>
            <a:r>
              <a:rPr lang="en-US" altLang="ko-KR" sz="2800" dirty="0" smtClean="0">
                <a:ea typeface="굴림" pitchFamily="50" charset="-127"/>
              </a:rPr>
              <a:t>. </a:t>
            </a:r>
          </a:p>
          <a:p>
            <a:pPr eaLnBrk="1" hangingPunct="1">
              <a:buFont typeface="Wingdings" pitchFamily="2" charset="2"/>
              <a:buNone/>
            </a:pPr>
            <a:r>
              <a:rPr lang="en-US" altLang="ko-KR" sz="2800" dirty="0" smtClean="0">
                <a:ea typeface="굴림" pitchFamily="50" charset="-127"/>
              </a:rPr>
              <a:t>2. </a:t>
            </a:r>
            <a:r>
              <a:rPr lang="ko-KR" altLang="en-US" sz="2800" dirty="0" smtClean="0">
                <a:ea typeface="굴림" pitchFamily="50" charset="-127"/>
              </a:rPr>
              <a:t>우리의 사정을 잘 아시는 인간이시기에 우리를 위해 중보하실 수 있다</a:t>
            </a:r>
            <a:r>
              <a:rPr lang="en-US" altLang="ko-KR" sz="2800" dirty="0" smtClean="0">
                <a:ea typeface="굴림" pitchFamily="50" charset="-127"/>
              </a:rPr>
              <a:t>. (</a:t>
            </a:r>
            <a:r>
              <a:rPr lang="ko-KR" altLang="en-US" sz="2800" dirty="0" smtClean="0">
                <a:ea typeface="굴림" pitchFamily="50" charset="-127"/>
              </a:rPr>
              <a:t>히</a:t>
            </a:r>
            <a:r>
              <a:rPr lang="en-US" altLang="ko-KR" sz="2800" dirty="0" smtClean="0">
                <a:ea typeface="굴림" pitchFamily="50" charset="-127"/>
              </a:rPr>
              <a:t> 4:15).</a:t>
            </a:r>
          </a:p>
          <a:p>
            <a:pPr eaLnBrk="1" hangingPunct="1">
              <a:buFont typeface="Wingdings" pitchFamily="2" charset="2"/>
              <a:buNone/>
            </a:pPr>
            <a:r>
              <a:rPr lang="en-US" altLang="ko-KR" sz="2800" dirty="0" smtClean="0">
                <a:ea typeface="굴림" pitchFamily="50" charset="-127"/>
              </a:rPr>
              <a:t>3. </a:t>
            </a:r>
            <a:r>
              <a:rPr lang="ko-KR" altLang="en-US" sz="2800" dirty="0" smtClean="0">
                <a:ea typeface="굴림" pitchFamily="50" charset="-127"/>
              </a:rPr>
              <a:t>예수 안에 완전한 인성이 나타났다</a:t>
            </a:r>
            <a:r>
              <a:rPr lang="en-US" altLang="ko-KR" sz="2800" dirty="0" smtClean="0">
                <a:ea typeface="굴림" pitchFamily="50" charset="-127"/>
              </a:rPr>
              <a:t>. </a:t>
            </a:r>
          </a:p>
          <a:p>
            <a:pPr eaLnBrk="1" hangingPunct="1">
              <a:buFont typeface="Wingdings" pitchFamily="2" charset="2"/>
              <a:buNone/>
            </a:pPr>
            <a:r>
              <a:rPr lang="en-US" altLang="ko-KR" sz="2800" dirty="0" smtClean="0">
                <a:ea typeface="굴림" pitchFamily="50" charset="-127"/>
              </a:rPr>
              <a:t>4. </a:t>
            </a:r>
            <a:r>
              <a:rPr lang="ko-KR" altLang="en-US" sz="2800" dirty="0" smtClean="0">
                <a:ea typeface="굴림" pitchFamily="50" charset="-127"/>
              </a:rPr>
              <a:t>예수님은 우리의 본이시다</a:t>
            </a:r>
            <a:r>
              <a:rPr lang="en-US" altLang="ko-KR" sz="2800" dirty="0" smtClean="0">
                <a:ea typeface="굴림" pitchFamily="50" charset="-127"/>
              </a:rPr>
              <a:t>.</a:t>
            </a:r>
          </a:p>
          <a:p>
            <a:pPr eaLnBrk="1" hangingPunct="1">
              <a:buFont typeface="Wingdings" pitchFamily="2" charset="2"/>
              <a:buNone/>
            </a:pPr>
            <a:r>
              <a:rPr lang="en-US" altLang="ko-KR" sz="2800" dirty="0" smtClean="0">
                <a:ea typeface="굴림" pitchFamily="50" charset="-127"/>
              </a:rPr>
              <a:t>5. </a:t>
            </a:r>
            <a:r>
              <a:rPr lang="ko-KR" altLang="en-US" sz="2800" dirty="0" smtClean="0">
                <a:ea typeface="굴림" pitchFamily="50" charset="-127"/>
              </a:rPr>
              <a:t>인간의 원래 속성은 선하다</a:t>
            </a:r>
            <a:r>
              <a:rPr lang="en-US" altLang="ko-KR" sz="2800" dirty="0" smtClean="0">
                <a:ea typeface="굴림" pitchFamily="50" charset="-127"/>
              </a:rPr>
              <a:t>. </a:t>
            </a:r>
          </a:p>
          <a:p>
            <a:pPr eaLnBrk="1" hangingPunct="1">
              <a:buFont typeface="Wingdings" pitchFamily="2" charset="2"/>
              <a:buNone/>
            </a:pPr>
            <a:r>
              <a:rPr lang="en-US" altLang="ko-KR" sz="2800" dirty="0" smtClean="0">
                <a:ea typeface="굴림" pitchFamily="50" charset="-127"/>
              </a:rPr>
              <a:t>6. </a:t>
            </a:r>
            <a:r>
              <a:rPr lang="ko-KR" altLang="en-US" sz="2800" dirty="0" smtClean="0">
                <a:ea typeface="굴림" pitchFamily="50" charset="-127"/>
              </a:rPr>
              <a:t>하나님은 완전히 초월적인 분이 아니시다</a:t>
            </a:r>
            <a:r>
              <a:rPr lang="en-US" altLang="ko-KR" sz="2800" dirty="0" smtClean="0">
                <a:ea typeface="굴림" pitchFamily="50" charset="-127"/>
              </a:rPr>
              <a:t>. </a:t>
            </a:r>
            <a:r>
              <a:rPr lang="ko-KR" altLang="en-US" sz="2800" dirty="0" smtClean="0">
                <a:ea typeface="굴림" pitchFamily="50" charset="-127"/>
              </a:rPr>
              <a:t>우리 인류와 멀리 계시지 않고 우리에게 인간으로 다가 오신 분이시다</a:t>
            </a:r>
            <a:r>
              <a:rPr lang="en-US" altLang="ko-KR" sz="2800" dirty="0" smtClean="0">
                <a:ea typeface="굴림" pitchFamily="50" charset="-127"/>
              </a:rPr>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050"/>
          <p:cNvSpPr>
            <a:spLocks noGrp="1" noChangeArrowheads="1"/>
          </p:cNvSpPr>
          <p:nvPr>
            <p:ph type="title"/>
          </p:nvPr>
        </p:nvSpPr>
        <p:spPr/>
        <p:txBody>
          <a:bodyPr/>
          <a:lstStyle/>
          <a:p>
            <a:pPr eaLnBrk="1" hangingPunct="1">
              <a:defRPr/>
            </a:pPr>
            <a:r>
              <a:rPr lang="ko-KR" altLang="en-US" dirty="0" smtClean="0"/>
              <a:t>그리스도 위격의 통일성의 증거</a:t>
            </a:r>
            <a:endParaRPr lang="en-US" dirty="0" smtClean="0"/>
          </a:p>
        </p:txBody>
      </p:sp>
      <p:graphicFrame>
        <p:nvGraphicFramePr>
          <p:cNvPr id="27678" name="Group 2078"/>
          <p:cNvGraphicFramePr>
            <a:graphicFrameLocks noGrp="1"/>
          </p:cNvGraphicFramePr>
          <p:nvPr>
            <p:ph type="tbl" idx="1"/>
          </p:nvPr>
        </p:nvGraphicFramePr>
        <p:xfrm>
          <a:off x="685800" y="2590800"/>
          <a:ext cx="7772400" cy="3505200"/>
        </p:xfrm>
        <a:graphic>
          <a:graphicData uri="http://schemas.openxmlformats.org/drawingml/2006/table">
            <a:tbl>
              <a:tblPr/>
              <a:tblGrid>
                <a:gridCol w="1676400"/>
                <a:gridCol w="2667000"/>
                <a:gridCol w="3429000"/>
              </a:tblGrid>
              <a:tr h="76200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sz="2800" b="1" i="0" u="none" strike="noStrike" cap="none" normalizeH="0" baseline="0" dirty="0" smtClean="0">
                          <a:ln>
                            <a:noFill/>
                          </a:ln>
                          <a:solidFill>
                            <a:schemeClr val="tx1"/>
                          </a:solidFill>
                          <a:effectLst/>
                          <a:latin typeface="Times New Roman" pitchFamily="18" charset="0"/>
                          <a:cs typeface="Times New Roman" pitchFamily="18" charset="0"/>
                        </a:rPr>
                        <a:t>Category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sz="2800" b="1" i="0" u="none" strike="noStrike" cap="none" normalizeH="0" baseline="0" smtClean="0">
                          <a:ln>
                            <a:noFill/>
                          </a:ln>
                          <a:solidFill>
                            <a:schemeClr val="tx1"/>
                          </a:solidFill>
                          <a:effectLst/>
                          <a:latin typeface="Times New Roman" pitchFamily="18" charset="0"/>
                          <a:cs typeface="Times New Roman" pitchFamily="18" charset="0"/>
                        </a:rPr>
                        <a:t>Content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sz="2800" b="1" i="0" u="none" strike="noStrike" cap="none" normalizeH="0" baseline="0" smtClean="0">
                          <a:ln>
                            <a:noFill/>
                          </a:ln>
                          <a:solidFill>
                            <a:schemeClr val="tx1"/>
                          </a:solidFill>
                          <a:effectLst/>
                          <a:latin typeface="Times New Roman" pitchFamily="18" charset="0"/>
                          <a:cs typeface="Times New Roman" pitchFamily="18" charset="0"/>
                        </a:rPr>
                        <a:t>Scripture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smtClean="0">
                          <a:ln>
                            <a:noFill/>
                          </a:ln>
                          <a:solidFill>
                            <a:schemeClr val="tx1"/>
                          </a:solidFill>
                          <a:effectLst/>
                          <a:latin typeface="Times New Roman" pitchFamily="18" charset="0"/>
                          <a:ea typeface="Gulim" pitchFamily="50" charset="-127"/>
                          <a:cs typeface="Times New Roman" pitchFamily="18" charset="0"/>
                        </a:rPr>
                        <a:t>Person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cs typeface="Times New Roman" pitchFamily="18" charset="0"/>
                        </a:rPr>
                        <a:t>항상 한 분으로 표현되었다</a:t>
                      </a:r>
                      <a:r>
                        <a:rPr kumimoji="0" lang="en-US" altLang="ko-KR" sz="28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cs typeface="Times New Roman" pitchFamily="18" charset="0"/>
                        </a:rPr>
                        <a:t>요</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1:14; </a:t>
                      </a:r>
                      <a:r>
                        <a:rPr kumimoji="0" lang="ko-KR" altLang="en-US" sz="2800" b="0" i="0" u="none" strike="noStrike" cap="none" normalizeH="0" baseline="0" dirty="0" smtClean="0">
                          <a:ln>
                            <a:noFill/>
                          </a:ln>
                          <a:solidFill>
                            <a:schemeClr val="tx1"/>
                          </a:solidFill>
                          <a:effectLst/>
                          <a:latin typeface="Times New Roman" pitchFamily="18" charset="0"/>
                          <a:cs typeface="Times New Roman" pitchFamily="18" charset="0"/>
                        </a:rPr>
                        <a:t>갈</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4:4; </a:t>
                      </a:r>
                      <a:r>
                        <a:rPr kumimoji="0" lang="ko-KR" altLang="en-US" sz="2800" b="0" i="0" u="none" strike="noStrike" cap="none" normalizeH="0" baseline="0" dirty="0" smtClean="0">
                          <a:ln>
                            <a:noFill/>
                          </a:ln>
                          <a:solidFill>
                            <a:schemeClr val="tx1"/>
                          </a:solidFill>
                          <a:effectLst/>
                          <a:latin typeface="Times New Roman" pitchFamily="18" charset="0"/>
                          <a:cs typeface="Times New Roman" pitchFamily="18" charset="0"/>
                        </a:rPr>
                        <a:t>딤전 </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3:16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Ministry </a:t>
                      </a:r>
                      <a:r>
                        <a:rPr kumimoji="0" lang="ko-KR" altLang="en-US" sz="2800" b="0" i="0" u="none" strike="noStrike" cap="none" normalizeH="0" baseline="0" dirty="0" smtClean="0">
                          <a:ln>
                            <a:noFill/>
                          </a:ln>
                          <a:solidFill>
                            <a:schemeClr val="tx1"/>
                          </a:solidFill>
                          <a:effectLst/>
                          <a:latin typeface="Times New Roman" pitchFamily="18" charset="0"/>
                          <a:cs typeface="Times New Roman" pitchFamily="18" charset="0"/>
                        </a:rPr>
                        <a:t>사역</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cs typeface="Times New Roman" pitchFamily="18" charset="0"/>
                        </a:rPr>
                        <a:t>항상 한 분의 사역으로 표현되었다</a:t>
                      </a:r>
                      <a:r>
                        <a:rPr kumimoji="0" lang="en-US" altLang="ko-KR" sz="2800" b="0"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2800" b="0" i="0" u="none" strike="noStrike" cap="none" normalizeH="0" baseline="0" dirty="0" smtClean="0">
                        <a:ln>
                          <a:noFill/>
                        </a:ln>
                        <a:solidFill>
                          <a:schemeClr val="tx1"/>
                        </a:solidFill>
                        <a:effectLst/>
                        <a:latin typeface="Times New Roman" pitchFamily="18" charset="0"/>
                        <a:cs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cs typeface="Times New Roman" pitchFamily="18" charset="0"/>
                        </a:rPr>
                        <a:t>요일</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2:1-2; 4:15; 5:5; </a:t>
                      </a:r>
                      <a:r>
                        <a:rPr kumimoji="0" lang="ko-KR" altLang="en-US" sz="2800" b="0" i="0" u="none" strike="noStrike" cap="none" normalizeH="0" baseline="0" dirty="0" smtClean="0">
                          <a:ln>
                            <a:noFill/>
                          </a:ln>
                          <a:solidFill>
                            <a:schemeClr val="tx1"/>
                          </a:solidFill>
                          <a:effectLst/>
                          <a:latin typeface="Times New Roman" pitchFamily="18" charset="0"/>
                          <a:cs typeface="Times New Roman" pitchFamily="18" charset="0"/>
                        </a:rPr>
                        <a:t>골 </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1:13; </a:t>
                      </a:r>
                      <a:r>
                        <a:rPr kumimoji="0" lang="ko-KR" altLang="en-US" sz="2800" b="0" i="0" u="none" strike="noStrike" cap="none" normalizeH="0" baseline="0" dirty="0" smtClean="0">
                          <a:ln>
                            <a:noFill/>
                          </a:ln>
                          <a:solidFill>
                            <a:schemeClr val="tx1"/>
                          </a:solidFill>
                          <a:effectLst/>
                          <a:latin typeface="Times New Roman" pitchFamily="18" charset="0"/>
                          <a:cs typeface="Times New Roman" pitchFamily="18" charset="0"/>
                        </a:rPr>
                        <a:t>요</a:t>
                      </a:r>
                      <a:r>
                        <a:rPr kumimoji="0" lang="en-US" sz="2800" b="0" i="0" u="none" strike="noStrike" cap="none" normalizeH="0" baseline="0" dirty="0" smtClean="0">
                          <a:ln>
                            <a:noFill/>
                          </a:ln>
                          <a:solidFill>
                            <a:schemeClr val="tx1"/>
                          </a:solidFill>
                          <a:effectLst/>
                          <a:latin typeface="Times New Roman" pitchFamily="18" charset="0"/>
                          <a:cs typeface="Times New Roman" pitchFamily="18" charset="0"/>
                        </a:rPr>
                        <a:t> 3:13; 6:62</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026"/>
          <p:cNvSpPr>
            <a:spLocks noGrp="1" noChangeArrowheads="1"/>
          </p:cNvSpPr>
          <p:nvPr>
            <p:ph type="title"/>
          </p:nvPr>
        </p:nvSpPr>
        <p:spPr>
          <a:xfrm>
            <a:off x="762000" y="228600"/>
            <a:ext cx="7696200" cy="1143000"/>
          </a:xfrm>
        </p:spPr>
        <p:txBody>
          <a:bodyPr/>
          <a:lstStyle/>
          <a:p>
            <a:pPr eaLnBrk="1" hangingPunct="1">
              <a:defRPr/>
            </a:pPr>
            <a:r>
              <a:rPr lang="en-US" sz="4000" dirty="0" smtClean="0"/>
              <a:t>Hypostatic Union </a:t>
            </a:r>
            <a:br>
              <a:rPr lang="en-US" sz="4000" dirty="0" smtClean="0"/>
            </a:br>
            <a:r>
              <a:rPr lang="en-US" sz="4000" dirty="0" smtClean="0"/>
              <a:t>(</a:t>
            </a:r>
            <a:r>
              <a:rPr lang="ko-KR" altLang="en-US" sz="4000" dirty="0" smtClean="0"/>
              <a:t>다음 면 번역 참조</a:t>
            </a:r>
            <a:r>
              <a:rPr lang="en-US" altLang="ko-KR" sz="4000" dirty="0" smtClean="0"/>
              <a:t>)</a:t>
            </a:r>
            <a:endParaRPr lang="en-US" sz="4000" dirty="0" smtClean="0"/>
          </a:p>
        </p:txBody>
      </p:sp>
      <p:sp>
        <p:nvSpPr>
          <p:cNvPr id="13315" name="Rectangle 1027"/>
          <p:cNvSpPr>
            <a:spLocks noGrp="1" noChangeArrowheads="1"/>
          </p:cNvSpPr>
          <p:nvPr>
            <p:ph type="body" idx="1"/>
          </p:nvPr>
        </p:nvSpPr>
        <p:spPr>
          <a:xfrm>
            <a:off x="685800" y="1524000"/>
            <a:ext cx="7772400" cy="4724400"/>
          </a:xfrm>
        </p:spPr>
        <p:txBody>
          <a:bodyPr/>
          <a:lstStyle/>
          <a:p>
            <a:pPr eaLnBrk="1" hangingPunct="1">
              <a:lnSpc>
                <a:spcPct val="90000"/>
              </a:lnSpc>
            </a:pPr>
            <a:r>
              <a:rPr lang="en-US" altLang="ko-KR" sz="2800" dirty="0" smtClean="0">
                <a:ea typeface="굴림" pitchFamily="50" charset="-127"/>
              </a:rPr>
              <a:t>The doctrine of the hypostatic union, first set forth officially in the definition of faith produced by the Council of Chalcedon (451), concerns the union of the two natures of deity and humanity in the one hypostasis or person of Jesus Christ.  In the incarnation of the Son of God, a human nature was inseparably united forever with the divine nature in the one person of Jesus Christ, yet with the two natures remaining distinct, wholly, and unchanged, without mixture or confusion so that the one person, Jesus Christ, is truly God and truly man.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33400"/>
            <a:ext cx="7772400" cy="5562600"/>
          </a:xfrm>
        </p:spPr>
        <p:txBody>
          <a:bodyPr/>
          <a:lstStyle/>
          <a:p>
            <a:r>
              <a:rPr lang="ko-KR" altLang="ko-KR" sz="2650" dirty="0" smtClean="0"/>
              <a:t>예수안에 신성과 인성이 본질적으로 함께 한다는 소위 </a:t>
            </a:r>
            <a:r>
              <a:rPr lang="en-US" altLang="ko-KR" sz="2650" dirty="0" smtClean="0"/>
              <a:t>“</a:t>
            </a:r>
            <a:r>
              <a:rPr lang="ko-KR" altLang="ko-KR" sz="2650" dirty="0" smtClean="0"/>
              <a:t>후포스테틱 유니온</a:t>
            </a:r>
            <a:r>
              <a:rPr lang="en-US" altLang="ko-KR" sz="2650" dirty="0" smtClean="0"/>
              <a:t>” </a:t>
            </a:r>
            <a:r>
              <a:rPr lang="ko-KR" altLang="ko-KR" sz="2650" dirty="0" smtClean="0"/>
              <a:t>교리</a:t>
            </a:r>
            <a:r>
              <a:rPr lang="ko-KR" altLang="en-US" sz="2650" dirty="0" smtClean="0"/>
              <a:t>가</a:t>
            </a:r>
            <a:r>
              <a:rPr lang="ko-KR" altLang="ko-KR" sz="2650" dirty="0" smtClean="0"/>
              <a:t> 최초로 반포된 것은 기원후</a:t>
            </a:r>
            <a:r>
              <a:rPr lang="en-US" altLang="ko-KR" sz="2650" dirty="0" smtClean="0"/>
              <a:t> 451</a:t>
            </a:r>
            <a:r>
              <a:rPr lang="ko-KR" altLang="ko-KR" sz="2650" dirty="0" smtClean="0"/>
              <a:t>년 챨스돈 공회에서였다</a:t>
            </a:r>
            <a:r>
              <a:rPr lang="en-US" altLang="ko-KR" sz="2650" dirty="0" smtClean="0"/>
              <a:t>. </a:t>
            </a:r>
            <a:r>
              <a:rPr lang="ko-KR" altLang="ko-KR" sz="2650" dirty="0" smtClean="0"/>
              <a:t>예수 그리스도라는 하나의 본질</a:t>
            </a:r>
            <a:r>
              <a:rPr lang="en-US" altLang="ko-KR" sz="2650" dirty="0" smtClean="0"/>
              <a:t> (</a:t>
            </a:r>
            <a:r>
              <a:rPr lang="en-US" altLang="ko-KR" sz="2650" dirty="0" err="1" smtClean="0"/>
              <a:t>Hupostasis</a:t>
            </a:r>
            <a:r>
              <a:rPr lang="en-US" altLang="ko-KR" sz="2650" dirty="0" smtClean="0"/>
              <a:t>) </a:t>
            </a:r>
            <a:r>
              <a:rPr lang="ko-KR" altLang="ko-KR" sz="2650" dirty="0" smtClean="0"/>
              <a:t>혹은 인격</a:t>
            </a:r>
            <a:r>
              <a:rPr lang="en-US" altLang="ko-KR" sz="2650" dirty="0" smtClean="0"/>
              <a:t> (Person)</a:t>
            </a:r>
            <a:r>
              <a:rPr lang="ko-KR" altLang="ko-KR" sz="2650" dirty="0" smtClean="0"/>
              <a:t>안에</a:t>
            </a:r>
            <a:r>
              <a:rPr lang="en-US" altLang="ko-KR" sz="2650" dirty="0" smtClean="0"/>
              <a:t> </a:t>
            </a:r>
            <a:r>
              <a:rPr lang="ko-KR" altLang="ko-KR" sz="2650" dirty="0" smtClean="0"/>
              <a:t>신성과 인성이 어떻게 함께 했나를 규정한 것이다</a:t>
            </a:r>
            <a:r>
              <a:rPr lang="en-US" altLang="ko-KR" sz="2650" dirty="0" smtClean="0"/>
              <a:t>. </a:t>
            </a:r>
            <a:r>
              <a:rPr lang="ko-KR" altLang="ko-KR" sz="2650" dirty="0" smtClean="0"/>
              <a:t>성자 하나님께서 성육신하실 때에</a:t>
            </a:r>
            <a:r>
              <a:rPr lang="en-US" altLang="ko-KR" sz="2650" dirty="0" smtClean="0"/>
              <a:t>,</a:t>
            </a:r>
            <a:r>
              <a:rPr lang="ko-KR" altLang="ko-KR" sz="2650" dirty="0" smtClean="0"/>
              <a:t> 인성이 예수 그리스도라는 하나의 본질 혹은 인격</a:t>
            </a:r>
            <a:r>
              <a:rPr lang="en-US" altLang="ko-KR" sz="2650" dirty="0" smtClean="0"/>
              <a:t> </a:t>
            </a:r>
            <a:r>
              <a:rPr lang="ko-KR" altLang="ko-KR" sz="2650" dirty="0" smtClean="0"/>
              <a:t>안에</a:t>
            </a:r>
            <a:r>
              <a:rPr lang="ko-KR" altLang="en-US" sz="2650" dirty="0" smtClean="0"/>
              <a:t>서</a:t>
            </a:r>
            <a:r>
              <a:rPr lang="ko-KR" altLang="ko-KR" sz="2650" dirty="0" smtClean="0"/>
              <a:t> 신성과 영원히 분리할 수 없게 결합했다</a:t>
            </a:r>
            <a:r>
              <a:rPr lang="en-US" altLang="ko-KR" sz="2650" dirty="0" smtClean="0"/>
              <a:t>. </a:t>
            </a:r>
            <a:r>
              <a:rPr lang="ko-KR" altLang="ko-KR" sz="2650" dirty="0" smtClean="0"/>
              <a:t>그러나 이 두 속성은 온전히 별개로 존재했다</a:t>
            </a:r>
            <a:r>
              <a:rPr lang="en-US" altLang="ko-KR" sz="2650" dirty="0" smtClean="0"/>
              <a:t>. </a:t>
            </a:r>
            <a:r>
              <a:rPr lang="ko-KR" altLang="ko-KR" sz="2650" dirty="0" smtClean="0"/>
              <a:t>이 두 속성은 결합한 후에도 변화한 것도 아니요</a:t>
            </a:r>
            <a:r>
              <a:rPr lang="en-US" altLang="ko-KR" sz="2650" dirty="0" smtClean="0"/>
              <a:t>, </a:t>
            </a:r>
            <a:r>
              <a:rPr lang="ko-KR" altLang="ko-KR" sz="2650" dirty="0" smtClean="0"/>
              <a:t>혼합되거나 다른 모습으로 바뀌지도 않았다</a:t>
            </a:r>
            <a:r>
              <a:rPr lang="en-US" altLang="ko-KR" sz="2650" dirty="0" smtClean="0"/>
              <a:t>. </a:t>
            </a:r>
            <a:r>
              <a:rPr lang="ko-KR" altLang="ko-KR" sz="2650" dirty="0" smtClean="0"/>
              <a:t>그래서 한 분이신 예수 그리스도는 완전한 하나님이시며 또한 완전한 인간이다</a:t>
            </a:r>
            <a:r>
              <a:rPr lang="en-US" altLang="ko-KR" sz="2650" dirty="0" smtClean="0"/>
              <a:t>. </a:t>
            </a:r>
            <a:endParaRPr lang="ko-KR" altLang="ko-KR" sz="2650" dirty="0" smtClean="0"/>
          </a:p>
          <a:p>
            <a:endParaRPr lang="ko-KR"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altLang="ko-KR" dirty="0" smtClean="0"/>
              <a:t>(</a:t>
            </a:r>
            <a:r>
              <a:rPr lang="ko-KR" altLang="en-US" dirty="0" smtClean="0"/>
              <a:t>빌 </a:t>
            </a:r>
            <a:r>
              <a:rPr lang="en-US" altLang="ko-KR" dirty="0" smtClean="0"/>
              <a:t>2:6-8) 『[6] </a:t>
            </a:r>
            <a:r>
              <a:rPr lang="ko-KR" altLang="en-US" dirty="0" smtClean="0"/>
              <a:t>그는 근본 하나님의 본체시나 하나님과 동등됨을 취할 것으로 여기지 아니하시고 </a:t>
            </a:r>
            <a:r>
              <a:rPr lang="en-US" altLang="ko-KR" dirty="0" smtClean="0"/>
              <a:t>[7] </a:t>
            </a:r>
            <a:r>
              <a:rPr lang="ko-KR" altLang="en-US" dirty="0" smtClean="0"/>
              <a:t>오히려 자기를 비어 종의 형체를 가져 사람들과 같이 되었고 </a:t>
            </a:r>
            <a:r>
              <a:rPr lang="en-US" altLang="ko-KR" dirty="0" smtClean="0"/>
              <a:t>[8] </a:t>
            </a:r>
            <a:r>
              <a:rPr lang="ko-KR" altLang="en-US" dirty="0" smtClean="0"/>
              <a:t>사람의 모양으로 나타나셨으매 자기를 낮추시고 죽기까지 복종하셨으니 곧 십자가에 죽으심이라</a:t>
            </a:r>
            <a:r>
              <a:rPr lang="en-US" altLang="ko-KR" dirty="0" smtClean="0"/>
              <a:t>』</a:t>
            </a:r>
            <a:endParaRPr lang="ko-KR"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026"/>
          <p:cNvSpPr>
            <a:spLocks noGrp="1" noChangeArrowheads="1"/>
          </p:cNvSpPr>
          <p:nvPr>
            <p:ph type="title"/>
          </p:nvPr>
        </p:nvSpPr>
        <p:spPr/>
        <p:txBody>
          <a:bodyPr/>
          <a:lstStyle/>
          <a:p>
            <a:pPr eaLnBrk="1" hangingPunct="1">
              <a:defRPr/>
            </a:pPr>
            <a:r>
              <a:rPr lang="en-US" smtClean="0"/>
              <a:t>Trinitarian Unity in Salvation</a:t>
            </a:r>
          </a:p>
        </p:txBody>
      </p:sp>
      <p:graphicFrame>
        <p:nvGraphicFramePr>
          <p:cNvPr id="25603" name="Group 1027"/>
          <p:cNvGraphicFramePr>
            <a:graphicFrameLocks noGrp="1"/>
          </p:cNvGraphicFramePr>
          <p:nvPr>
            <p:ph type="tbl" idx="1"/>
          </p:nvPr>
        </p:nvGraphicFramePr>
        <p:xfrm>
          <a:off x="685800" y="1981200"/>
          <a:ext cx="7772400" cy="4116324"/>
        </p:xfrm>
        <a:graphic>
          <a:graphicData uri="http://schemas.openxmlformats.org/drawingml/2006/table">
            <a:tbl>
              <a:tblPr/>
              <a:tblGrid>
                <a:gridCol w="3048000"/>
                <a:gridCol w="4724400"/>
              </a:tblGrid>
              <a:tr h="102870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Person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Ministry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God  the Father </a:t>
                      </a: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성부 하나님</a:t>
                      </a:r>
                      <a:endPar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Creation and Providence  (</a:t>
                      </a: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창조와 섭리</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God the Son </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성자 하나님</a:t>
                      </a:r>
                      <a:endPar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Redemption</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a:t>
                      </a:r>
                      <a:r>
                        <a:rPr kumimoji="0" lang="ko-KR" altLang="en-US"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구속사역</a:t>
                      </a:r>
                      <a:r>
                        <a:rPr kumimoji="0" lang="en-US" altLang="ko-KR"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God the Holy Spirit </a:t>
                      </a: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성령 하나님</a:t>
                      </a:r>
                      <a:endPar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Application of the Redemptive Work (</a:t>
                      </a:r>
                      <a:r>
                        <a:rPr kumimoji="0" lang="ko-KR" altLang="en-US"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구속사역의 적용</a:t>
                      </a:r>
                      <a:r>
                        <a:rPr kumimoji="0" lang="en-US" altLang="ko-KR"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304800"/>
            <a:ext cx="7772400" cy="1371600"/>
          </a:xfrm>
        </p:spPr>
        <p:txBody>
          <a:bodyPr/>
          <a:lstStyle/>
          <a:p>
            <a:pPr eaLnBrk="1" hangingPunct="1">
              <a:defRPr/>
            </a:pPr>
            <a:r>
              <a:rPr lang="en-US" sz="3600" dirty="0" smtClean="0"/>
              <a:t>Basic Tenets of the Doctrine of </a:t>
            </a:r>
            <a:br>
              <a:rPr lang="en-US" sz="3600" dirty="0" smtClean="0"/>
            </a:br>
            <a:r>
              <a:rPr lang="en-US" sz="3600" dirty="0" smtClean="0"/>
              <a:t>Two Natures in One Person </a:t>
            </a:r>
            <a:br>
              <a:rPr lang="en-US" sz="3600" dirty="0" smtClean="0"/>
            </a:br>
            <a:r>
              <a:rPr lang="en-US" sz="3600" dirty="0" smtClean="0"/>
              <a:t>(Erickson, 237-40)</a:t>
            </a:r>
          </a:p>
        </p:txBody>
      </p:sp>
      <p:sp>
        <p:nvSpPr>
          <p:cNvPr id="14339" name="Rectangle 3"/>
          <p:cNvSpPr>
            <a:spLocks noGrp="1" noChangeArrowheads="1"/>
          </p:cNvSpPr>
          <p:nvPr>
            <p:ph type="body" idx="1"/>
          </p:nvPr>
        </p:nvSpPr>
        <p:spPr>
          <a:xfrm>
            <a:off x="685800" y="2209800"/>
            <a:ext cx="7772400" cy="4419600"/>
          </a:xfrm>
        </p:spPr>
        <p:txBody>
          <a:bodyPr/>
          <a:lstStyle/>
          <a:p>
            <a:pPr eaLnBrk="1" hangingPunct="1">
              <a:lnSpc>
                <a:spcPct val="90000"/>
              </a:lnSpc>
              <a:buFont typeface="Wingdings" pitchFamily="2" charset="2"/>
              <a:buNone/>
            </a:pPr>
            <a:r>
              <a:rPr lang="en-US" altLang="ko-KR" dirty="0" smtClean="0">
                <a:ea typeface="굴림" pitchFamily="50" charset="-127"/>
              </a:rPr>
              <a:t>1. </a:t>
            </a:r>
            <a:r>
              <a:rPr lang="ko-KR" altLang="en-US" dirty="0" smtClean="0">
                <a:ea typeface="굴림" pitchFamily="50" charset="-127"/>
              </a:rPr>
              <a:t>성육신시 예수님은 신성을 버리셨다기보다는 인성을 덧입으셨다.</a:t>
            </a:r>
          </a:p>
          <a:p>
            <a:pPr eaLnBrk="1" hangingPunct="1">
              <a:lnSpc>
                <a:spcPct val="90000"/>
              </a:lnSpc>
              <a:buFont typeface="Wingdings" pitchFamily="2" charset="2"/>
              <a:buNone/>
            </a:pPr>
            <a:endParaRPr lang="en-US" altLang="ko-KR" dirty="0" smtClean="0">
              <a:ea typeface="굴림" pitchFamily="50" charset="-127"/>
            </a:endParaRPr>
          </a:p>
          <a:p>
            <a:pPr eaLnBrk="1" hangingPunct="1">
              <a:lnSpc>
                <a:spcPct val="90000"/>
              </a:lnSpc>
              <a:buFont typeface="Wingdings" pitchFamily="2" charset="2"/>
              <a:buNone/>
            </a:pPr>
            <a:r>
              <a:rPr lang="en-US" altLang="ko-KR" dirty="0" smtClean="0">
                <a:ea typeface="굴림" pitchFamily="50" charset="-127"/>
              </a:rPr>
              <a:t>2. </a:t>
            </a:r>
            <a:r>
              <a:rPr lang="ko-KR" altLang="en-US" dirty="0" smtClean="0">
                <a:ea typeface="굴림" pitchFamily="50" charset="-127"/>
              </a:rPr>
              <a:t>신성과 인성이 연합했다는 말은 두 가지 속성이 독립적으로 역사하지 않았다는 말이다. </a:t>
            </a:r>
          </a:p>
          <a:p>
            <a:pPr eaLnBrk="1" hangingPunct="1">
              <a:lnSpc>
                <a:spcPct val="90000"/>
              </a:lnSpc>
            </a:pPr>
            <a:endParaRPr lang="en-US" altLang="ko-KR" dirty="0" smtClean="0">
              <a:ea typeface="굴림" pitchFamily="50" charset="-127"/>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685800" y="838200"/>
            <a:ext cx="7772400" cy="5257800"/>
          </a:xfrm>
        </p:spPr>
        <p:txBody>
          <a:bodyPr/>
          <a:lstStyle/>
          <a:p>
            <a:pPr eaLnBrk="1" hangingPunct="1">
              <a:lnSpc>
                <a:spcPct val="90000"/>
              </a:lnSpc>
              <a:buFont typeface="Wingdings" pitchFamily="2" charset="2"/>
              <a:buNone/>
            </a:pPr>
            <a:r>
              <a:rPr lang="en-US" altLang="ko-KR" sz="2800" dirty="0" smtClean="0">
                <a:ea typeface="굴림" pitchFamily="50" charset="-127"/>
              </a:rPr>
              <a:t>3. </a:t>
            </a:r>
            <a:r>
              <a:rPr lang="ko-KR" altLang="en-US" sz="2800" dirty="0" smtClean="0">
                <a:ea typeface="굴림" pitchFamily="50" charset="-127"/>
              </a:rPr>
              <a:t>예수님의 인성은 아담이 타락하기 전의 온전한 인성이다. </a:t>
            </a:r>
          </a:p>
          <a:p>
            <a:pPr eaLnBrk="1" hangingPunct="1">
              <a:lnSpc>
                <a:spcPct val="90000"/>
              </a:lnSpc>
              <a:buFont typeface="Wingdings" pitchFamily="2" charset="2"/>
              <a:buNone/>
            </a:pPr>
            <a:endParaRPr lang="en-US" altLang="ko-KR" sz="2800" dirty="0" smtClean="0">
              <a:ea typeface="굴림" pitchFamily="50" charset="-127"/>
            </a:endParaRPr>
          </a:p>
          <a:p>
            <a:pPr eaLnBrk="1" hangingPunct="1">
              <a:lnSpc>
                <a:spcPct val="90000"/>
              </a:lnSpc>
              <a:buFont typeface="Wingdings" pitchFamily="2" charset="2"/>
              <a:buNone/>
            </a:pPr>
            <a:r>
              <a:rPr lang="en-US" altLang="ko-KR" sz="2800" dirty="0" smtClean="0">
                <a:ea typeface="굴림" pitchFamily="50" charset="-127"/>
              </a:rPr>
              <a:t>4. </a:t>
            </a:r>
            <a:r>
              <a:rPr lang="ko-KR" altLang="en-US" sz="2800" dirty="0" smtClean="0">
                <a:ea typeface="굴림" pitchFamily="50" charset="-127"/>
              </a:rPr>
              <a:t>전능하신 하나님이시기에 성육신도 가능한 것이다.</a:t>
            </a:r>
          </a:p>
          <a:p>
            <a:pPr eaLnBrk="1" hangingPunct="1">
              <a:lnSpc>
                <a:spcPct val="90000"/>
              </a:lnSpc>
              <a:buFont typeface="Wingdings" pitchFamily="2" charset="2"/>
              <a:buNone/>
            </a:pPr>
            <a:endParaRPr lang="en-US" altLang="ko-KR" sz="2800" dirty="0" smtClean="0">
              <a:ea typeface="굴림" pitchFamily="50" charset="-127"/>
            </a:endParaRPr>
          </a:p>
          <a:p>
            <a:pPr eaLnBrk="1" hangingPunct="1">
              <a:lnSpc>
                <a:spcPct val="90000"/>
              </a:lnSpc>
              <a:buFont typeface="Wingdings" pitchFamily="2" charset="2"/>
              <a:buNone/>
            </a:pPr>
            <a:r>
              <a:rPr lang="en-US" altLang="ko-KR" sz="2800" dirty="0" smtClean="0">
                <a:ea typeface="굴림" pitchFamily="50" charset="-127"/>
              </a:rPr>
              <a:t>5. </a:t>
            </a:r>
            <a:r>
              <a:rPr lang="ko-KR" altLang="en-US" sz="2800" dirty="0" smtClean="0">
                <a:ea typeface="굴림" pitchFamily="50" charset="-127"/>
              </a:rPr>
              <a:t>예수님에 대해 너무 쉽게 이해하려 하지 마라.</a:t>
            </a:r>
          </a:p>
          <a:p>
            <a:pPr eaLnBrk="1" hangingPunct="1">
              <a:lnSpc>
                <a:spcPct val="90000"/>
              </a:lnSpc>
            </a:pPr>
            <a:endParaRPr lang="en-US" altLang="ko-KR" sz="2800" dirty="0" smtClean="0">
              <a:ea typeface="굴림" pitchFamily="50" charset="-127"/>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ko-KR" altLang="en-US" dirty="0" smtClean="0"/>
              <a:t>그리스도의 사역의 두 단계</a:t>
            </a:r>
            <a:endParaRPr lang="en-US" dirty="0" smtClean="0"/>
          </a:p>
        </p:txBody>
      </p:sp>
      <p:sp>
        <p:nvSpPr>
          <p:cNvPr id="16387" name="Rectangle 3"/>
          <p:cNvSpPr>
            <a:spLocks noGrp="1" noChangeArrowheads="1"/>
          </p:cNvSpPr>
          <p:nvPr>
            <p:ph type="body" idx="1"/>
          </p:nvPr>
        </p:nvSpPr>
        <p:spPr>
          <a:xfrm>
            <a:off x="685800" y="1981200"/>
            <a:ext cx="7772400" cy="4495800"/>
          </a:xfrm>
        </p:spPr>
        <p:txBody>
          <a:bodyPr/>
          <a:lstStyle/>
          <a:p>
            <a:pPr marL="533400" indent="-533400" eaLnBrk="1" hangingPunct="1">
              <a:lnSpc>
                <a:spcPct val="90000"/>
              </a:lnSpc>
              <a:buFont typeface="Wingdings" pitchFamily="2" charset="2"/>
              <a:buNone/>
            </a:pPr>
            <a:r>
              <a:rPr lang="en-US" altLang="ko-KR" sz="2800" dirty="0" smtClean="0">
                <a:ea typeface="굴림" pitchFamily="50" charset="-127"/>
              </a:rPr>
              <a:t>1. Humiliation </a:t>
            </a:r>
            <a:r>
              <a:rPr lang="ko-KR" altLang="en-US" sz="2800" dirty="0" smtClean="0">
                <a:ea typeface="굴림" pitchFamily="50" charset="-127"/>
              </a:rPr>
              <a:t>낮아지심: </a:t>
            </a:r>
          </a:p>
          <a:p>
            <a:pPr marL="533400" indent="-533400" eaLnBrk="1" hangingPunct="1">
              <a:lnSpc>
                <a:spcPct val="90000"/>
              </a:lnSpc>
              <a:buFont typeface="Wingdings" pitchFamily="2" charset="2"/>
              <a:buNone/>
            </a:pPr>
            <a:r>
              <a:rPr lang="en-US" altLang="ko-KR" sz="2800" dirty="0" smtClean="0">
                <a:ea typeface="굴림" pitchFamily="50" charset="-127"/>
              </a:rPr>
              <a:t>      </a:t>
            </a:r>
            <a:r>
              <a:rPr lang="ko-KR" altLang="en-US" sz="2800" dirty="0" smtClean="0">
                <a:ea typeface="굴림" pitchFamily="50" charset="-127"/>
              </a:rPr>
              <a:t>성육신</a:t>
            </a:r>
            <a:r>
              <a:rPr lang="en-US" altLang="ko-KR" sz="2800" dirty="0" smtClean="0">
                <a:ea typeface="굴림" pitchFamily="50" charset="-127"/>
              </a:rPr>
              <a:t> (</a:t>
            </a:r>
            <a:r>
              <a:rPr lang="ko-KR" altLang="en-US" sz="2800" dirty="0" smtClean="0">
                <a:ea typeface="굴림" pitchFamily="50" charset="-127"/>
              </a:rPr>
              <a:t>요</a:t>
            </a:r>
            <a:r>
              <a:rPr lang="en-US" altLang="ko-KR" sz="2800" dirty="0" smtClean="0">
                <a:ea typeface="굴림" pitchFamily="50" charset="-127"/>
              </a:rPr>
              <a:t> 1:14; </a:t>
            </a:r>
            <a:r>
              <a:rPr lang="ko-KR" altLang="en-US" sz="2800" dirty="0" smtClean="0">
                <a:ea typeface="굴림" pitchFamily="50" charset="-127"/>
              </a:rPr>
              <a:t>빌</a:t>
            </a:r>
            <a:r>
              <a:rPr lang="en-US" altLang="ko-KR" sz="2800" dirty="0" smtClean="0">
                <a:ea typeface="굴림" pitchFamily="50" charset="-127"/>
              </a:rPr>
              <a:t> 2:6-8; </a:t>
            </a:r>
            <a:r>
              <a:rPr lang="ko-KR" altLang="en-US" sz="2800" dirty="0" smtClean="0">
                <a:ea typeface="굴림" pitchFamily="50" charset="-127"/>
              </a:rPr>
              <a:t>갈</a:t>
            </a:r>
            <a:r>
              <a:rPr lang="en-US" altLang="ko-KR" sz="2800" dirty="0" smtClean="0">
                <a:ea typeface="굴림" pitchFamily="50" charset="-127"/>
              </a:rPr>
              <a:t> 4:4)</a:t>
            </a:r>
          </a:p>
          <a:p>
            <a:pPr marL="533400" indent="-533400" eaLnBrk="1" hangingPunct="1">
              <a:lnSpc>
                <a:spcPct val="90000"/>
              </a:lnSpc>
              <a:buFont typeface="Wingdings" pitchFamily="2" charset="2"/>
              <a:buNone/>
            </a:pPr>
            <a:r>
              <a:rPr lang="en-US" altLang="ko-KR" sz="2800" dirty="0" smtClean="0">
                <a:ea typeface="굴림" pitchFamily="50" charset="-127"/>
                <a:sym typeface="Wingdings" pitchFamily="2" charset="2"/>
              </a:rPr>
              <a:t>      </a:t>
            </a:r>
            <a:r>
              <a:rPr lang="en-US" altLang="ko-KR" sz="2800" dirty="0" smtClean="0">
                <a:ea typeface="굴림" pitchFamily="50" charset="-127"/>
              </a:rPr>
              <a:t> </a:t>
            </a:r>
            <a:r>
              <a:rPr lang="ko-KR" altLang="en-US" sz="2800" dirty="0" smtClean="0">
                <a:ea typeface="굴림" pitchFamily="50" charset="-127"/>
              </a:rPr>
              <a:t>죽으심</a:t>
            </a:r>
            <a:r>
              <a:rPr lang="en-US" altLang="ko-KR" sz="2800" dirty="0" smtClean="0">
                <a:ea typeface="굴림" pitchFamily="50" charset="-127"/>
              </a:rPr>
              <a:t> </a:t>
            </a:r>
            <a:r>
              <a:rPr lang="en-US" altLang="ko-KR" sz="2800" dirty="0" smtClean="0">
                <a:ea typeface="굴림" pitchFamily="50" charset="-127"/>
                <a:sym typeface="Wingdings" pitchFamily="2" charset="2"/>
              </a:rPr>
              <a:t></a:t>
            </a:r>
            <a:r>
              <a:rPr lang="en-US" altLang="ko-KR" sz="2800" dirty="0" smtClean="0">
                <a:ea typeface="굴림" pitchFamily="50" charset="-127"/>
              </a:rPr>
              <a:t>*</a:t>
            </a:r>
            <a:r>
              <a:rPr lang="ko-KR" altLang="en-US" sz="2800" dirty="0" smtClean="0">
                <a:ea typeface="굴림" pitchFamily="50" charset="-127"/>
              </a:rPr>
              <a:t>옥에 내려가심</a:t>
            </a:r>
            <a:r>
              <a:rPr lang="en-US" altLang="ko-KR" sz="2800" dirty="0" smtClean="0">
                <a:ea typeface="굴림" pitchFamily="50" charset="-127"/>
              </a:rPr>
              <a:t> (</a:t>
            </a:r>
            <a:r>
              <a:rPr lang="ko-KR" altLang="en-US" sz="2800" dirty="0" smtClean="0">
                <a:ea typeface="굴림" pitchFamily="50" charset="-127"/>
              </a:rPr>
              <a:t>시</a:t>
            </a:r>
            <a:r>
              <a:rPr lang="en-US" altLang="ko-KR" sz="2800" dirty="0" smtClean="0">
                <a:ea typeface="굴림" pitchFamily="50" charset="-127"/>
              </a:rPr>
              <a:t> 16:10; </a:t>
            </a:r>
            <a:r>
              <a:rPr lang="ko-KR" altLang="en-US" sz="2800" dirty="0" smtClean="0">
                <a:ea typeface="굴림" pitchFamily="50" charset="-127"/>
              </a:rPr>
              <a:t>엡</a:t>
            </a:r>
            <a:r>
              <a:rPr lang="en-US" altLang="ko-KR" sz="2800" dirty="0" smtClean="0">
                <a:ea typeface="굴림" pitchFamily="50" charset="-127"/>
              </a:rPr>
              <a:t> 4:8-10; </a:t>
            </a:r>
            <a:r>
              <a:rPr lang="ko-KR" altLang="en-US" sz="2800" dirty="0" smtClean="0">
                <a:ea typeface="굴림" pitchFamily="50" charset="-127"/>
              </a:rPr>
              <a:t>딤전</a:t>
            </a:r>
            <a:r>
              <a:rPr lang="en-US" altLang="ko-KR" sz="2800" dirty="0" smtClean="0">
                <a:ea typeface="굴림" pitchFamily="50" charset="-127"/>
              </a:rPr>
              <a:t> 3:16; </a:t>
            </a:r>
            <a:r>
              <a:rPr lang="ko-KR" altLang="en-US" sz="2800" dirty="0" smtClean="0">
                <a:ea typeface="굴림" pitchFamily="50" charset="-127"/>
              </a:rPr>
              <a:t>벧전</a:t>
            </a:r>
            <a:r>
              <a:rPr lang="en-US" altLang="ko-KR" sz="2800" dirty="0" smtClean="0">
                <a:ea typeface="굴림" pitchFamily="50" charset="-127"/>
              </a:rPr>
              <a:t> 3:18-19; 4:4-6)</a:t>
            </a:r>
          </a:p>
          <a:p>
            <a:pPr marL="533400" indent="-533400" eaLnBrk="1" hangingPunct="1">
              <a:lnSpc>
                <a:spcPct val="90000"/>
              </a:lnSpc>
              <a:buFont typeface="Wingdings" pitchFamily="2" charset="2"/>
              <a:buNone/>
            </a:pPr>
            <a:r>
              <a:rPr lang="en-US" altLang="ko-KR" sz="2800" dirty="0" smtClean="0">
                <a:ea typeface="굴림" pitchFamily="50" charset="-127"/>
              </a:rPr>
              <a:t>2. Exaltation </a:t>
            </a:r>
            <a:r>
              <a:rPr lang="ko-KR" altLang="en-US" sz="2800" dirty="0" smtClean="0">
                <a:ea typeface="굴림" pitchFamily="50" charset="-127"/>
              </a:rPr>
              <a:t>높아지심: </a:t>
            </a:r>
          </a:p>
          <a:p>
            <a:pPr marL="533400" indent="-533400" eaLnBrk="1" hangingPunct="1">
              <a:lnSpc>
                <a:spcPct val="90000"/>
              </a:lnSpc>
              <a:buFont typeface="Wingdings" pitchFamily="2" charset="2"/>
              <a:buNone/>
            </a:pPr>
            <a:r>
              <a:rPr lang="en-US" altLang="ko-KR" sz="2800" dirty="0" smtClean="0">
                <a:ea typeface="굴림" pitchFamily="50" charset="-127"/>
              </a:rPr>
              <a:t>      </a:t>
            </a:r>
            <a:r>
              <a:rPr lang="ko-KR" altLang="en-US" sz="2800" dirty="0" smtClean="0">
                <a:ea typeface="굴림" pitchFamily="50" charset="-127"/>
              </a:rPr>
              <a:t>부활</a:t>
            </a:r>
            <a:r>
              <a:rPr lang="en-US" altLang="ko-KR" sz="2800" dirty="0" smtClean="0">
                <a:ea typeface="굴림" pitchFamily="50" charset="-127"/>
              </a:rPr>
              <a:t> </a:t>
            </a:r>
            <a:r>
              <a:rPr lang="en-US" altLang="ko-KR" sz="2800" dirty="0" smtClean="0">
                <a:ea typeface="굴림" pitchFamily="50" charset="-127"/>
                <a:sym typeface="Wingdings" pitchFamily="2" charset="2"/>
              </a:rPr>
              <a:t></a:t>
            </a:r>
            <a:r>
              <a:rPr lang="ko-KR" altLang="en-US" sz="2800" dirty="0" smtClean="0">
                <a:ea typeface="굴림" pitchFamily="50" charset="-127"/>
                <a:sym typeface="Wingdings" pitchFamily="2" charset="2"/>
              </a:rPr>
              <a:t>승천하셔서 하나님 보좌 우편에 앉아계심</a:t>
            </a:r>
            <a:r>
              <a:rPr lang="en-US" altLang="ko-KR" sz="2800" dirty="0" smtClean="0">
                <a:ea typeface="굴림" pitchFamily="50" charset="-127"/>
              </a:rPr>
              <a:t> (</a:t>
            </a:r>
            <a:r>
              <a:rPr lang="ko-KR" altLang="en-US" sz="2800" dirty="0" smtClean="0">
                <a:ea typeface="굴림" pitchFamily="50" charset="-127"/>
              </a:rPr>
              <a:t>요</a:t>
            </a:r>
            <a:r>
              <a:rPr lang="en-US" altLang="ko-KR" sz="2800" dirty="0" smtClean="0">
                <a:ea typeface="굴림" pitchFamily="50" charset="-127"/>
              </a:rPr>
              <a:t> 6:62; 14:2; 16:5, 10, 28; 20:17; </a:t>
            </a:r>
            <a:r>
              <a:rPr lang="ko-KR" altLang="en-US" sz="2800" dirty="0" smtClean="0">
                <a:ea typeface="굴림" pitchFamily="50" charset="-127"/>
              </a:rPr>
              <a:t>눅</a:t>
            </a:r>
            <a:r>
              <a:rPr lang="en-US" altLang="ko-KR" sz="2800" dirty="0" smtClean="0">
                <a:ea typeface="굴림" pitchFamily="50" charset="-127"/>
              </a:rPr>
              <a:t> 24:50-51; </a:t>
            </a:r>
            <a:r>
              <a:rPr lang="ko-KR" altLang="en-US" sz="2800" dirty="0" smtClean="0">
                <a:ea typeface="굴림" pitchFamily="50" charset="-127"/>
              </a:rPr>
              <a:t>행</a:t>
            </a:r>
            <a:r>
              <a:rPr lang="en-US" altLang="ko-KR" sz="2800" dirty="0" smtClean="0">
                <a:ea typeface="굴림" pitchFamily="50" charset="-127"/>
              </a:rPr>
              <a:t> 1:6-11; </a:t>
            </a:r>
            <a:r>
              <a:rPr lang="ko-KR" altLang="en-US" sz="2800" dirty="0" smtClean="0">
                <a:ea typeface="굴림" pitchFamily="50" charset="-127"/>
              </a:rPr>
              <a:t>엡</a:t>
            </a:r>
            <a:r>
              <a:rPr lang="en-US" altLang="ko-KR" sz="2800" dirty="0" smtClean="0">
                <a:ea typeface="굴림" pitchFamily="50" charset="-127"/>
              </a:rPr>
              <a:t> 1:20; 4:8-10; </a:t>
            </a:r>
            <a:r>
              <a:rPr lang="ko-KR" altLang="en-US" sz="2800" dirty="0" smtClean="0">
                <a:ea typeface="굴림" pitchFamily="50" charset="-127"/>
              </a:rPr>
              <a:t>딤전</a:t>
            </a:r>
            <a:r>
              <a:rPr lang="en-US" altLang="ko-KR" sz="2800" dirty="0" smtClean="0">
                <a:ea typeface="굴림" pitchFamily="50" charset="-127"/>
              </a:rPr>
              <a:t> 3:16; </a:t>
            </a:r>
            <a:r>
              <a:rPr lang="ko-KR" altLang="en-US" sz="2800" dirty="0" smtClean="0">
                <a:ea typeface="굴림" pitchFamily="50" charset="-127"/>
              </a:rPr>
              <a:t>히</a:t>
            </a:r>
            <a:r>
              <a:rPr lang="en-US" altLang="ko-KR" sz="2800" dirty="0" smtClean="0">
                <a:ea typeface="굴림" pitchFamily="50" charset="-127"/>
              </a:rPr>
              <a:t> 1:3; 4:14; 9:24) </a:t>
            </a:r>
          </a:p>
          <a:p>
            <a:pPr marL="533400" indent="-533400" eaLnBrk="1" hangingPunct="1">
              <a:lnSpc>
                <a:spcPct val="90000"/>
              </a:lnSpc>
              <a:buFont typeface="Wingdings" pitchFamily="2" charset="2"/>
              <a:buNone/>
            </a:pPr>
            <a:r>
              <a:rPr lang="en-US" altLang="ko-KR" sz="2800" dirty="0" smtClean="0">
                <a:ea typeface="굴림" pitchFamily="50" charset="-127"/>
                <a:sym typeface="Wingdings" pitchFamily="2" charset="2"/>
              </a:rPr>
              <a:t>       </a:t>
            </a:r>
            <a:r>
              <a:rPr lang="ko-KR" altLang="en-US" sz="2800" dirty="0" smtClean="0">
                <a:ea typeface="굴림" pitchFamily="50" charset="-127"/>
                <a:sym typeface="Wingdings" pitchFamily="2" charset="2"/>
              </a:rPr>
              <a:t>재림</a:t>
            </a:r>
            <a:r>
              <a:rPr lang="en-US" altLang="ko-KR" sz="2800" dirty="0" smtClean="0">
                <a:ea typeface="굴림" pitchFamily="50" charset="-127"/>
              </a:rPr>
              <a: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152400"/>
            <a:ext cx="7772400" cy="1447800"/>
          </a:xfrm>
        </p:spPr>
        <p:txBody>
          <a:bodyPr/>
          <a:lstStyle/>
          <a:p>
            <a:pPr eaLnBrk="1" hangingPunct="1">
              <a:defRPr/>
            </a:pPr>
            <a:r>
              <a:rPr lang="ko-KR" altLang="en-US" sz="3600" dirty="0" smtClean="0"/>
              <a:t>칼빈이 정의한 그리스도의 세 가지 직분</a:t>
            </a:r>
            <a:endParaRPr lang="en-US" sz="3600" dirty="0" smtClean="0"/>
          </a:p>
        </p:txBody>
      </p:sp>
      <p:sp>
        <p:nvSpPr>
          <p:cNvPr id="17411" name="Rectangle 3"/>
          <p:cNvSpPr>
            <a:spLocks noGrp="1" noChangeArrowheads="1"/>
          </p:cNvSpPr>
          <p:nvPr>
            <p:ph type="body" idx="1"/>
          </p:nvPr>
        </p:nvSpPr>
        <p:spPr>
          <a:xfrm>
            <a:off x="685800" y="1600200"/>
            <a:ext cx="7772400" cy="4724400"/>
          </a:xfrm>
        </p:spPr>
        <p:txBody>
          <a:bodyPr/>
          <a:lstStyle/>
          <a:p>
            <a:pPr eaLnBrk="1" hangingPunct="1">
              <a:lnSpc>
                <a:spcPct val="90000"/>
              </a:lnSpc>
              <a:buFont typeface="Wingdings" pitchFamily="2" charset="2"/>
              <a:buNone/>
            </a:pPr>
            <a:r>
              <a:rPr lang="en-US" altLang="ko-KR" sz="2800" dirty="0" smtClean="0">
                <a:ea typeface="굴림" pitchFamily="50" charset="-127"/>
              </a:rPr>
              <a:t>1. </a:t>
            </a:r>
            <a:r>
              <a:rPr lang="ko-KR" altLang="en-US" sz="2800" dirty="0" smtClean="0">
                <a:ea typeface="굴림" pitchFamily="50" charset="-127"/>
              </a:rPr>
              <a:t>선지자</a:t>
            </a:r>
            <a:endParaRPr lang="en-US" altLang="ko-KR" sz="2800" dirty="0" smtClean="0">
              <a:ea typeface="굴림" pitchFamily="50" charset="-127"/>
            </a:endParaRPr>
          </a:p>
          <a:p>
            <a:pPr eaLnBrk="1" hangingPunct="1">
              <a:lnSpc>
                <a:spcPct val="90000"/>
              </a:lnSpc>
              <a:buFont typeface="Wingdings" pitchFamily="2" charset="2"/>
              <a:buNone/>
            </a:pPr>
            <a:r>
              <a:rPr lang="en-US" altLang="ko-KR" sz="2800" dirty="0" smtClean="0">
                <a:ea typeface="굴림" pitchFamily="50" charset="-127"/>
              </a:rPr>
              <a:t> </a:t>
            </a:r>
            <a:r>
              <a:rPr lang="ko-KR" altLang="en-US" sz="2800" dirty="0" smtClean="0">
                <a:ea typeface="굴림" pitchFamily="50" charset="-127"/>
              </a:rPr>
              <a:t>하나님이 누구신지 우리에게 계시 (마</a:t>
            </a:r>
            <a:r>
              <a:rPr lang="en-US" altLang="ko-KR" sz="2800" dirty="0" smtClean="0">
                <a:ea typeface="굴림" pitchFamily="50" charset="-127"/>
              </a:rPr>
              <a:t> 13:52; 21:11, 46; </a:t>
            </a:r>
            <a:r>
              <a:rPr lang="ko-KR" altLang="en-US" sz="2800" dirty="0" smtClean="0">
                <a:ea typeface="굴림" pitchFamily="50" charset="-127"/>
              </a:rPr>
              <a:t>눅</a:t>
            </a:r>
            <a:r>
              <a:rPr lang="en-US" altLang="ko-KR" sz="2800" dirty="0" smtClean="0">
                <a:ea typeface="굴림" pitchFamily="50" charset="-127"/>
              </a:rPr>
              <a:t> 24:19; </a:t>
            </a:r>
            <a:r>
              <a:rPr lang="ko-KR" altLang="en-US" sz="2800" dirty="0" smtClean="0">
                <a:ea typeface="굴림" pitchFamily="50" charset="-127"/>
              </a:rPr>
              <a:t>요</a:t>
            </a:r>
            <a:r>
              <a:rPr lang="en-US" altLang="ko-KR" sz="2800" dirty="0" smtClean="0">
                <a:ea typeface="굴림" pitchFamily="50" charset="-127"/>
              </a:rPr>
              <a:t> 1:8; 6:14; 7:40; 14:9; </a:t>
            </a:r>
            <a:r>
              <a:rPr lang="ko-KR" altLang="en-US" sz="2800" dirty="0" smtClean="0">
                <a:ea typeface="굴림" pitchFamily="50" charset="-127"/>
              </a:rPr>
              <a:t>행</a:t>
            </a:r>
            <a:r>
              <a:rPr lang="en-US" altLang="ko-KR" sz="2800" dirty="0" smtClean="0">
                <a:ea typeface="굴림" pitchFamily="50" charset="-127"/>
              </a:rPr>
              <a:t> 3:22 ; cf. </a:t>
            </a:r>
            <a:r>
              <a:rPr lang="ko-KR" altLang="en-US" sz="2800" dirty="0" smtClean="0">
                <a:ea typeface="굴림" pitchFamily="50" charset="-127"/>
              </a:rPr>
              <a:t>신</a:t>
            </a:r>
            <a:r>
              <a:rPr lang="en-US" altLang="ko-KR" sz="2800" dirty="0" smtClean="0">
                <a:ea typeface="굴림" pitchFamily="50" charset="-127"/>
              </a:rPr>
              <a:t> 18:15).</a:t>
            </a:r>
          </a:p>
          <a:p>
            <a:pPr eaLnBrk="1" hangingPunct="1">
              <a:lnSpc>
                <a:spcPct val="90000"/>
              </a:lnSpc>
              <a:buFont typeface="Wingdings" pitchFamily="2" charset="2"/>
              <a:buNone/>
            </a:pPr>
            <a:r>
              <a:rPr lang="en-US" altLang="ko-KR" sz="2800" dirty="0" smtClean="0">
                <a:ea typeface="굴림" pitchFamily="50" charset="-127"/>
              </a:rPr>
              <a:t>2. </a:t>
            </a:r>
            <a:r>
              <a:rPr lang="ko-KR" altLang="en-US" sz="2800" dirty="0" smtClean="0">
                <a:ea typeface="굴림" pitchFamily="50" charset="-127"/>
              </a:rPr>
              <a:t>왕</a:t>
            </a:r>
            <a:endParaRPr lang="en-US" altLang="ko-KR" sz="2800" dirty="0" smtClean="0">
              <a:ea typeface="굴림" pitchFamily="50" charset="-127"/>
            </a:endParaRPr>
          </a:p>
          <a:p>
            <a:pPr eaLnBrk="1" hangingPunct="1">
              <a:lnSpc>
                <a:spcPct val="90000"/>
              </a:lnSpc>
              <a:buFont typeface="Wingdings" pitchFamily="2" charset="2"/>
              <a:buNone/>
            </a:pPr>
            <a:r>
              <a:rPr lang="ko-KR" altLang="en-US" sz="2800" dirty="0" smtClean="0">
                <a:ea typeface="굴림" pitchFamily="50" charset="-127"/>
              </a:rPr>
              <a:t>왕으로 다스리심 (히</a:t>
            </a:r>
            <a:r>
              <a:rPr lang="en-US" altLang="ko-KR" sz="2800" dirty="0" smtClean="0">
                <a:ea typeface="굴림" pitchFamily="50" charset="-127"/>
              </a:rPr>
              <a:t> 1:8; </a:t>
            </a:r>
            <a:r>
              <a:rPr lang="ko-KR" altLang="en-US" sz="2800" dirty="0" smtClean="0">
                <a:ea typeface="굴림" pitchFamily="50" charset="-127"/>
              </a:rPr>
              <a:t>요</a:t>
            </a:r>
            <a:r>
              <a:rPr lang="en-US" altLang="ko-KR" sz="2800" dirty="0" smtClean="0">
                <a:ea typeface="굴림" pitchFamily="50" charset="-127"/>
              </a:rPr>
              <a:t> 1:3; </a:t>
            </a:r>
            <a:r>
              <a:rPr lang="ko-KR" altLang="en-US" sz="2800" dirty="0" smtClean="0">
                <a:ea typeface="굴림" pitchFamily="50" charset="-127"/>
              </a:rPr>
              <a:t>골</a:t>
            </a:r>
            <a:r>
              <a:rPr lang="en-US" altLang="ko-KR" sz="2800" dirty="0" smtClean="0">
                <a:ea typeface="굴림" pitchFamily="50" charset="-127"/>
              </a:rPr>
              <a:t> 1:17, 18; cf. </a:t>
            </a:r>
            <a:r>
              <a:rPr lang="ko-KR" altLang="en-US" sz="2800" dirty="0" smtClean="0">
                <a:ea typeface="굴림" pitchFamily="50" charset="-127"/>
              </a:rPr>
              <a:t>사</a:t>
            </a:r>
            <a:r>
              <a:rPr lang="en-US" altLang="ko-KR" sz="2800" dirty="0" smtClean="0">
                <a:ea typeface="굴림" pitchFamily="50" charset="-127"/>
              </a:rPr>
              <a:t> 9:7)</a:t>
            </a:r>
          </a:p>
          <a:p>
            <a:pPr eaLnBrk="1" hangingPunct="1">
              <a:lnSpc>
                <a:spcPct val="90000"/>
              </a:lnSpc>
              <a:buFont typeface="Wingdings" pitchFamily="2" charset="2"/>
              <a:buNone/>
            </a:pPr>
            <a:r>
              <a:rPr lang="en-US" altLang="ko-KR" sz="2800" dirty="0" smtClean="0">
                <a:ea typeface="굴림" pitchFamily="50" charset="-127"/>
              </a:rPr>
              <a:t>3. </a:t>
            </a:r>
            <a:r>
              <a:rPr lang="ko-KR" altLang="en-US" sz="2800" dirty="0" smtClean="0">
                <a:ea typeface="굴림" pitchFamily="50" charset="-127"/>
              </a:rPr>
              <a:t>제사장</a:t>
            </a:r>
            <a:endParaRPr lang="en-US" altLang="ko-KR" sz="2800" dirty="0" smtClean="0">
              <a:ea typeface="굴림" pitchFamily="50" charset="-127"/>
            </a:endParaRPr>
          </a:p>
          <a:p>
            <a:pPr eaLnBrk="1" hangingPunct="1">
              <a:lnSpc>
                <a:spcPct val="90000"/>
              </a:lnSpc>
              <a:buFont typeface="Wingdings" pitchFamily="2" charset="2"/>
              <a:buNone/>
            </a:pPr>
            <a:r>
              <a:rPr lang="ko-KR" altLang="en-US" sz="2800" dirty="0" smtClean="0">
                <a:ea typeface="굴림" pitchFamily="50" charset="-127"/>
              </a:rPr>
              <a:t>대속사역을 통해 하나님과 인간의 관계를 회복시키시고  지금도 하나님 보좌 우편에서 성도를 위해 중보하심</a:t>
            </a:r>
            <a:r>
              <a:rPr lang="en-US" altLang="ko-KR" sz="2800" dirty="0" smtClean="0">
                <a:ea typeface="굴림" pitchFamily="50" charset="-127"/>
              </a:rPr>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85800" y="152400"/>
            <a:ext cx="7772400" cy="609600"/>
          </a:xfrm>
        </p:spPr>
        <p:txBody>
          <a:bodyPr/>
          <a:lstStyle/>
          <a:p>
            <a:pPr eaLnBrk="1" hangingPunct="1">
              <a:defRPr/>
            </a:pPr>
            <a:r>
              <a:rPr lang="ko-KR" altLang="en-US" sz="3600" dirty="0" smtClean="0"/>
              <a:t>대속의 의미에 관한 견해</a:t>
            </a:r>
            <a:endParaRPr lang="en-US" sz="3600" dirty="0" smtClean="0"/>
          </a:p>
        </p:txBody>
      </p:sp>
      <p:graphicFrame>
        <p:nvGraphicFramePr>
          <p:cNvPr id="34859" name="Group 43"/>
          <p:cNvGraphicFramePr>
            <a:graphicFrameLocks noGrp="1"/>
          </p:cNvGraphicFramePr>
          <p:nvPr>
            <p:ph type="tbl" idx="1"/>
          </p:nvPr>
        </p:nvGraphicFramePr>
        <p:xfrm>
          <a:off x="228600" y="761999"/>
          <a:ext cx="8610600" cy="5867401"/>
        </p:xfrm>
        <a:graphic>
          <a:graphicData uri="http://schemas.openxmlformats.org/drawingml/2006/table">
            <a:tbl>
              <a:tblPr/>
              <a:tblGrid>
                <a:gridCol w="2514600"/>
                <a:gridCol w="6096000"/>
              </a:tblGrid>
              <a:tr h="463216">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400" b="1"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Theory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400" b="1"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Content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0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0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Socinian Theory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예수님께서 우리의 죄를 대신해서 죽으셨다는 것을 부인하고 </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a:t>
                      </a: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우리가 어떻게 살아야 할 지 본을 보이시려 했다고 주장했다</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a:t>
                      </a: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벧전  </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2:21).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0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Moral Influence Theory </a:t>
                      </a: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도덕적 감화이론</a:t>
                      </a:r>
                      <a:endPar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하나님의 사랑을 우리에게 나타내려고 죽으신 것이지</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a:t>
                      </a: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우리의 죄를 대신해서 죽으실 필요는 없었다</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 Peter Abelard; Horace Bushnell.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0264">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Governmental Theory </a:t>
                      </a: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통치이론</a:t>
                      </a:r>
                      <a:endPar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하나님의 공의를 나타내려고 죽으셨다</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 Hugo Grotius.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36696">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Ransom Theory </a:t>
                      </a: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속전이론</a:t>
                      </a:r>
                      <a:endPar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하나님께서 마귀에게 예수님을  속전으로 주심으로 우리를 마귀에게서 구했다는 설이다</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a:t>
                      </a: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예수님이 부활하심으로 마귀는 인간도 잃고 예수님도 잃는 패배를 했다</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a:t>
                      </a: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고전</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6:20; </a:t>
                      </a: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마</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20;28) – Origen, </a:t>
                      </a:r>
                      <a:r>
                        <a:rPr kumimoji="0" lang="en-US" altLang="ko-KR" sz="2000" b="0" i="0" u="none" strike="noStrike" cap="none" normalizeH="0" baseline="0" dirty="0" err="1" smtClean="0">
                          <a:ln>
                            <a:noFill/>
                          </a:ln>
                          <a:solidFill>
                            <a:schemeClr val="tx1"/>
                          </a:solidFill>
                          <a:effectLst/>
                          <a:latin typeface="Times New Roman" pitchFamily="18" charset="0"/>
                          <a:ea typeface="굴림" pitchFamily="50" charset="-127"/>
                          <a:cs typeface="Times New Roman" pitchFamily="18" charset="0"/>
                        </a:rPr>
                        <a:t>Irenaeus</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Gregory of </a:t>
                      </a:r>
                      <a:r>
                        <a:rPr kumimoji="0" lang="en-US" altLang="ko-KR" sz="2000" b="0" i="0" u="none" strike="noStrike" cap="none" normalizeH="0" baseline="0" dirty="0" err="1" smtClean="0">
                          <a:ln>
                            <a:noFill/>
                          </a:ln>
                          <a:solidFill>
                            <a:schemeClr val="tx1"/>
                          </a:solidFill>
                          <a:effectLst/>
                          <a:latin typeface="Times New Roman" pitchFamily="18" charset="0"/>
                          <a:ea typeface="굴림" pitchFamily="50" charset="-127"/>
                          <a:cs typeface="Times New Roman" pitchFamily="18" charset="0"/>
                        </a:rPr>
                        <a:t>Nissa</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Augustine.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19075">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Satisfaction Theory</a:t>
                      </a: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속죄적 배상이론</a:t>
                      </a:r>
                      <a:endPar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인간의 죄로 침해된 하나님의 명예를 우리를 대신하여 드린 예수님의 속죄적 배상으로 회복시켰다</a:t>
                      </a:r>
                      <a:r>
                        <a:rPr kumimoji="0" lang="en-US" altLang="ko-KR" sz="20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 Anselm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err="1" smtClean="0"/>
              <a:t>Socinian</a:t>
            </a:r>
            <a:r>
              <a:rPr lang="en-US" altLang="ko-KR" dirty="0" smtClean="0"/>
              <a:t> Proof Passage</a:t>
            </a:r>
            <a:endParaRPr lang="ko-KR" altLang="en-US" dirty="0"/>
          </a:p>
        </p:txBody>
      </p:sp>
      <p:sp>
        <p:nvSpPr>
          <p:cNvPr id="3" name="Content Placeholder 2"/>
          <p:cNvSpPr>
            <a:spLocks noGrp="1"/>
          </p:cNvSpPr>
          <p:nvPr>
            <p:ph idx="1"/>
          </p:nvPr>
        </p:nvSpPr>
        <p:spPr/>
        <p:txBody>
          <a:bodyPr/>
          <a:lstStyle/>
          <a:p>
            <a:r>
              <a:rPr lang="en-US" altLang="ko-KR" dirty="0" smtClean="0"/>
              <a:t>(</a:t>
            </a:r>
            <a:r>
              <a:rPr lang="ko-KR" altLang="en-US" dirty="0" smtClean="0"/>
              <a:t>벧전 </a:t>
            </a:r>
            <a:r>
              <a:rPr lang="en-US" altLang="ko-KR" dirty="0" smtClean="0"/>
              <a:t>2:21) 『</a:t>
            </a:r>
            <a:r>
              <a:rPr lang="ko-KR" altLang="en-US" dirty="0" smtClean="0"/>
              <a:t>이를 위하여 너희가 부르심을 입었으니 그리스도도 너희를 위하여 고난을 받으사 너희에게 본을 끼쳐 그 자취를 따라오게 하려 하셨느니라</a:t>
            </a:r>
            <a:r>
              <a:rPr lang="en-US" altLang="ko-KR" dirty="0" smtClean="0"/>
              <a:t>』</a:t>
            </a:r>
            <a:endParaRPr lang="ko-KR"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dirty="0" smtClean="0"/>
              <a:t>속전이론 </a:t>
            </a:r>
            <a:r>
              <a:rPr lang="en-US" altLang="ko-KR" dirty="0" smtClean="0"/>
              <a:t>Proof Passages</a:t>
            </a:r>
            <a:endParaRPr lang="ko-KR" altLang="en-US" dirty="0"/>
          </a:p>
        </p:txBody>
      </p:sp>
      <p:sp>
        <p:nvSpPr>
          <p:cNvPr id="3" name="Content Placeholder 2"/>
          <p:cNvSpPr>
            <a:spLocks noGrp="1"/>
          </p:cNvSpPr>
          <p:nvPr>
            <p:ph idx="1"/>
          </p:nvPr>
        </p:nvSpPr>
        <p:spPr/>
        <p:txBody>
          <a:bodyPr/>
          <a:lstStyle/>
          <a:p>
            <a:r>
              <a:rPr lang="en-US" altLang="ko-KR" dirty="0" smtClean="0"/>
              <a:t>(</a:t>
            </a:r>
            <a:r>
              <a:rPr lang="ko-KR" altLang="en-US" dirty="0" smtClean="0"/>
              <a:t>고전 </a:t>
            </a:r>
            <a:r>
              <a:rPr lang="en-US" altLang="ko-KR" dirty="0" smtClean="0"/>
              <a:t>6:20) 『</a:t>
            </a:r>
            <a:r>
              <a:rPr lang="ko-KR" altLang="en-US" dirty="0" smtClean="0"/>
              <a:t>값으로 산 것이 되었으니 그런즉 너희 몸으로 하나님께 영광을 돌리라</a:t>
            </a:r>
            <a:r>
              <a:rPr lang="en-US" altLang="ko-KR" dirty="0" smtClean="0"/>
              <a:t>』</a:t>
            </a:r>
          </a:p>
          <a:p>
            <a:endParaRPr lang="en-US" altLang="ko-KR" dirty="0" smtClean="0"/>
          </a:p>
          <a:p>
            <a:r>
              <a:rPr lang="en-US" altLang="ko-KR" dirty="0" smtClean="0"/>
              <a:t>(</a:t>
            </a:r>
            <a:r>
              <a:rPr lang="ko-KR" altLang="en-US" dirty="0" smtClean="0"/>
              <a:t>마 </a:t>
            </a:r>
            <a:r>
              <a:rPr lang="en-US" altLang="ko-KR" dirty="0" smtClean="0"/>
              <a:t>20:28) 『</a:t>
            </a:r>
            <a:r>
              <a:rPr lang="ko-KR" altLang="en-US" dirty="0" smtClean="0"/>
              <a:t>인자가 온 것은 섬김을 받으려 함이 아니라 도리어 섬기려 하고 자기 목숨을 많은 사람의 대속물로 주려 함이니라</a:t>
            </a:r>
            <a:r>
              <a:rPr lang="en-US" altLang="ko-KR" dirty="0" smtClean="0"/>
              <a:t>』</a:t>
            </a:r>
            <a:endParaRPr lang="ko-KR"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050"/>
          <p:cNvSpPr>
            <a:spLocks noGrp="1" noChangeArrowheads="1"/>
          </p:cNvSpPr>
          <p:nvPr>
            <p:ph type="title"/>
          </p:nvPr>
        </p:nvSpPr>
        <p:spPr/>
        <p:txBody>
          <a:bodyPr/>
          <a:lstStyle/>
          <a:p>
            <a:pPr eaLnBrk="1" hangingPunct="1">
              <a:defRPr/>
            </a:pPr>
            <a:r>
              <a:rPr lang="ko-KR" altLang="en-US" dirty="0" smtClean="0"/>
              <a:t>대속을 이해하기 위해 고려할 네 가지 </a:t>
            </a:r>
            <a:r>
              <a:rPr lang="en-US" dirty="0" smtClean="0"/>
              <a:t>(Erickson, 257-58)</a:t>
            </a:r>
          </a:p>
        </p:txBody>
      </p:sp>
      <p:sp>
        <p:nvSpPr>
          <p:cNvPr id="19459" name="Rectangle 2051"/>
          <p:cNvSpPr>
            <a:spLocks noGrp="1" noChangeArrowheads="1"/>
          </p:cNvSpPr>
          <p:nvPr>
            <p:ph type="body" idx="1"/>
          </p:nvPr>
        </p:nvSpPr>
        <p:spPr>
          <a:xfrm>
            <a:off x="685800" y="2286000"/>
            <a:ext cx="7848600" cy="3581400"/>
          </a:xfrm>
        </p:spPr>
        <p:txBody>
          <a:bodyPr/>
          <a:lstStyle/>
          <a:p>
            <a:pPr eaLnBrk="1" hangingPunct="1">
              <a:buFont typeface="Wingdings" pitchFamily="2" charset="2"/>
              <a:buNone/>
            </a:pPr>
            <a:r>
              <a:rPr lang="en-US" altLang="ko-KR" sz="2800" dirty="0" smtClean="0">
                <a:ea typeface="굴림" pitchFamily="50" charset="-127"/>
              </a:rPr>
              <a:t>1. </a:t>
            </a:r>
            <a:r>
              <a:rPr lang="ko-KR" altLang="en-US" sz="2800" dirty="0" smtClean="0">
                <a:ea typeface="굴림" pitchFamily="50" charset="-127"/>
              </a:rPr>
              <a:t>하나님의 성품</a:t>
            </a:r>
            <a:r>
              <a:rPr lang="en-US" altLang="ko-KR" sz="2800" dirty="0" smtClean="0">
                <a:ea typeface="굴림" pitchFamily="50" charset="-127"/>
              </a:rPr>
              <a:t>: </a:t>
            </a:r>
            <a:r>
              <a:rPr lang="ko-KR" altLang="en-US" sz="2800" dirty="0" smtClean="0">
                <a:ea typeface="굴림" pitchFamily="50" charset="-127"/>
              </a:rPr>
              <a:t>완전하고 거룩</a:t>
            </a:r>
          </a:p>
          <a:p>
            <a:pPr eaLnBrk="1" hangingPunct="1">
              <a:buFont typeface="Wingdings" pitchFamily="2" charset="2"/>
              <a:buNone/>
            </a:pPr>
            <a:r>
              <a:rPr lang="en-US" altLang="ko-KR" sz="2800" dirty="0" smtClean="0">
                <a:ea typeface="굴림" pitchFamily="50" charset="-127"/>
              </a:rPr>
              <a:t>2. </a:t>
            </a:r>
            <a:r>
              <a:rPr lang="ko-KR" altLang="en-US" sz="2800" dirty="0" smtClean="0">
                <a:ea typeface="굴림" pitchFamily="50" charset="-127"/>
              </a:rPr>
              <a:t>법적인 측면</a:t>
            </a:r>
            <a:r>
              <a:rPr lang="en-US" altLang="ko-KR" sz="2800" dirty="0" smtClean="0">
                <a:ea typeface="굴림" pitchFamily="50" charset="-127"/>
              </a:rPr>
              <a:t>: </a:t>
            </a:r>
            <a:r>
              <a:rPr lang="ko-KR" altLang="en-US" sz="2800" dirty="0" smtClean="0">
                <a:ea typeface="굴림" pitchFamily="50" charset="-127"/>
                <a:sym typeface="Wingdings" pitchFamily="2" charset="2"/>
              </a:rPr>
              <a:t>죄의 삯은 사망</a:t>
            </a:r>
          </a:p>
          <a:p>
            <a:pPr eaLnBrk="1" hangingPunct="1"/>
            <a:r>
              <a:rPr lang="ko-KR" altLang="en-US" sz="2800" dirty="0" smtClean="0">
                <a:ea typeface="굴림" pitchFamily="50" charset="-127"/>
                <a:sym typeface="Wingdings" pitchFamily="2" charset="2"/>
              </a:rPr>
              <a:t>인간의 전적 타락 </a:t>
            </a:r>
          </a:p>
          <a:p>
            <a:pPr eaLnBrk="1" hangingPunct="1">
              <a:buFont typeface="Wingdings" pitchFamily="2" charset="2"/>
              <a:buNone/>
            </a:pPr>
            <a:r>
              <a:rPr lang="en-US" altLang="ko-KR" sz="2800" dirty="0" smtClean="0">
                <a:ea typeface="굴림" pitchFamily="50" charset="-127"/>
                <a:sym typeface="Wingdings" pitchFamily="2" charset="2"/>
              </a:rPr>
              <a:t>3. </a:t>
            </a:r>
            <a:r>
              <a:rPr lang="ko-KR" altLang="en-US" sz="2800" dirty="0" smtClean="0">
                <a:ea typeface="굴림" pitchFamily="50" charset="-127"/>
                <a:sym typeface="Wingdings" pitchFamily="2" charset="2"/>
              </a:rPr>
              <a:t>예수님은 하나님이시며 완전한 인간</a:t>
            </a:r>
            <a:r>
              <a:rPr lang="en-US" altLang="ko-KR" sz="2800" dirty="0" smtClean="0">
                <a:ea typeface="굴림" pitchFamily="50" charset="-127"/>
                <a:sym typeface="Wingdings" pitchFamily="2" charset="2"/>
              </a:rPr>
              <a:t>(</a:t>
            </a:r>
            <a:r>
              <a:rPr lang="ko-KR" altLang="en-US" sz="2800" dirty="0" smtClean="0">
                <a:ea typeface="굴림" pitchFamily="50" charset="-127"/>
                <a:sym typeface="Wingdings" pitchFamily="2" charset="2"/>
              </a:rPr>
              <a:t>갈</a:t>
            </a:r>
            <a:r>
              <a:rPr lang="en-US" altLang="ko-KR" sz="2800" dirty="0" smtClean="0">
                <a:ea typeface="굴림" pitchFamily="50" charset="-127"/>
                <a:sym typeface="Wingdings" pitchFamily="2" charset="2"/>
              </a:rPr>
              <a:t> 4:4-5)</a:t>
            </a:r>
          </a:p>
          <a:p>
            <a:pPr eaLnBrk="1" hangingPunct="1">
              <a:buNone/>
            </a:pPr>
            <a:r>
              <a:rPr lang="en-US" altLang="ko-KR" sz="2800" dirty="0" smtClean="0">
                <a:ea typeface="굴림" pitchFamily="50" charset="-127"/>
                <a:sym typeface="Wingdings" pitchFamily="2" charset="2"/>
              </a:rPr>
              <a:t>4. </a:t>
            </a:r>
            <a:r>
              <a:rPr lang="ko-KR" altLang="en-US" sz="2800" dirty="0" smtClean="0">
                <a:ea typeface="굴림" pitchFamily="50" charset="-127"/>
                <a:sym typeface="Wingdings" pitchFamily="2" charset="2"/>
              </a:rPr>
              <a:t>예표</a:t>
            </a:r>
            <a:r>
              <a:rPr lang="en-US" altLang="ko-KR" sz="2800" dirty="0" smtClean="0">
                <a:ea typeface="굴림" pitchFamily="50" charset="-127"/>
                <a:sym typeface="Wingdings" pitchFamily="2" charset="2"/>
              </a:rPr>
              <a:t>: </a:t>
            </a:r>
            <a:r>
              <a:rPr lang="ko-KR" altLang="en-US" sz="2800" dirty="0" smtClean="0">
                <a:ea typeface="굴림" pitchFamily="50" charset="-127"/>
                <a:sym typeface="Wingdings" pitchFamily="2" charset="2"/>
              </a:rPr>
              <a:t>구약의 제사제도 </a:t>
            </a:r>
            <a:r>
              <a:rPr lang="en-US" altLang="ko-KR" sz="2800" dirty="0" smtClean="0">
                <a:ea typeface="굴림" pitchFamily="50" charset="-127"/>
                <a:sym typeface="Wingdings" pitchFamily="2" charset="2"/>
              </a:rPr>
              <a:t>(</a:t>
            </a:r>
            <a:r>
              <a:rPr lang="ko-KR" altLang="en-US" sz="2800" dirty="0" smtClean="0">
                <a:ea typeface="굴림" pitchFamily="50" charset="-127"/>
                <a:sym typeface="Wingdings" pitchFamily="2" charset="2"/>
              </a:rPr>
              <a:t>레</a:t>
            </a:r>
            <a:r>
              <a:rPr lang="en-US" altLang="ko-KR" sz="2800" dirty="0" smtClean="0">
                <a:ea typeface="굴림" pitchFamily="50" charset="-127"/>
                <a:sym typeface="Wingdings" pitchFamily="2" charset="2"/>
              </a:rPr>
              <a:t> 1:4; </a:t>
            </a:r>
            <a:r>
              <a:rPr lang="ko-KR" altLang="en-US" sz="2800" dirty="0" smtClean="0">
                <a:ea typeface="굴림" pitchFamily="50" charset="-127"/>
                <a:sym typeface="Wingdings" pitchFamily="2" charset="2"/>
              </a:rPr>
              <a:t>사</a:t>
            </a:r>
            <a:r>
              <a:rPr lang="en-US" altLang="ko-KR" sz="2800" dirty="0" smtClean="0">
                <a:ea typeface="굴림" pitchFamily="50" charset="-127"/>
                <a:sym typeface="Wingdings" pitchFamily="2" charset="2"/>
              </a:rPr>
              <a:t> 53:6)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7772400" cy="5486400"/>
          </a:xfrm>
        </p:spPr>
        <p:txBody>
          <a:bodyPr/>
          <a:lstStyle/>
          <a:p>
            <a:r>
              <a:rPr lang="en-US" altLang="ko-KR" sz="2900" dirty="0" smtClean="0"/>
              <a:t>(</a:t>
            </a:r>
            <a:r>
              <a:rPr lang="ko-KR" altLang="en-US" sz="2900" dirty="0" smtClean="0"/>
              <a:t>갈 </a:t>
            </a:r>
            <a:r>
              <a:rPr lang="en-US" altLang="ko-KR" sz="2900" dirty="0" smtClean="0"/>
              <a:t>4:4-5) 『[4] </a:t>
            </a:r>
            <a:r>
              <a:rPr lang="ko-KR" altLang="en-US" sz="2900" dirty="0" smtClean="0"/>
              <a:t>때가 차매 하나님이 그 아들을 보내사 여자에게서 나게 하시고 율법 아래 나게 하신 것은 </a:t>
            </a:r>
            <a:r>
              <a:rPr lang="en-US" altLang="ko-KR" sz="2900" dirty="0" smtClean="0"/>
              <a:t>[5] </a:t>
            </a:r>
            <a:r>
              <a:rPr lang="ko-KR" altLang="en-US" sz="2900" dirty="0" smtClean="0"/>
              <a:t>율법 아래 있는 자들을 속량하시고 우리로 아들의 명분을 얻게 하려 하심이라</a:t>
            </a:r>
            <a:r>
              <a:rPr lang="en-US" altLang="ko-KR" sz="2900" dirty="0" smtClean="0"/>
              <a:t>』</a:t>
            </a:r>
          </a:p>
          <a:p>
            <a:r>
              <a:rPr lang="en-US" altLang="ko-KR" sz="2900" dirty="0" smtClean="0"/>
              <a:t>(</a:t>
            </a:r>
            <a:r>
              <a:rPr lang="ko-KR" altLang="en-US" sz="2900" dirty="0" smtClean="0"/>
              <a:t>레 </a:t>
            </a:r>
            <a:r>
              <a:rPr lang="en-US" altLang="ko-KR" sz="2900" dirty="0" smtClean="0"/>
              <a:t>1:4) 『</a:t>
            </a:r>
            <a:r>
              <a:rPr lang="ko-KR" altLang="en-US" sz="2900" dirty="0" smtClean="0"/>
              <a:t>그가 번제물의 머리에 안수할지니 그리하면 열납되어 그를 위하여 속죄가 될 것이라</a:t>
            </a:r>
            <a:r>
              <a:rPr lang="en-US" altLang="ko-KR" sz="2900" dirty="0" smtClean="0"/>
              <a:t>』</a:t>
            </a:r>
          </a:p>
          <a:p>
            <a:r>
              <a:rPr lang="en-US" altLang="ko-KR" sz="2900" dirty="0" smtClean="0"/>
              <a:t>(</a:t>
            </a:r>
            <a:r>
              <a:rPr lang="ko-KR" altLang="en-US" sz="2900" dirty="0" smtClean="0"/>
              <a:t>사 </a:t>
            </a:r>
            <a:r>
              <a:rPr lang="en-US" altLang="ko-KR" sz="2900" dirty="0" smtClean="0"/>
              <a:t>53:6) 『</a:t>
            </a:r>
            <a:r>
              <a:rPr lang="ko-KR" altLang="en-US" sz="2900" dirty="0" smtClean="0"/>
              <a:t>우리는 다 양 같아서 그릇 행하여 각기 제 길로 갔거늘 여호와께서는 우리 무리의 죄악을 그에게 담당시키셨도다</a:t>
            </a:r>
            <a:r>
              <a:rPr lang="en-US" altLang="ko-KR" sz="2900" dirty="0" smtClean="0"/>
              <a:t>』</a:t>
            </a:r>
            <a:endParaRPr lang="ko-KR" altLang="en-US" sz="29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ko-KR" altLang="en-US" dirty="0" smtClean="0"/>
              <a:t>속죄에 관한 신약의 가르침</a:t>
            </a:r>
            <a:endParaRPr lang="en-US" dirty="0" smtClean="0"/>
          </a:p>
        </p:txBody>
      </p:sp>
      <p:sp>
        <p:nvSpPr>
          <p:cNvPr id="22531" name="Rectangle 3"/>
          <p:cNvSpPr>
            <a:spLocks noGrp="1" noChangeArrowheads="1"/>
          </p:cNvSpPr>
          <p:nvPr>
            <p:ph type="body" idx="1"/>
          </p:nvPr>
        </p:nvSpPr>
        <p:spPr>
          <a:xfrm>
            <a:off x="685800" y="2971800"/>
            <a:ext cx="7772400" cy="3124200"/>
          </a:xfrm>
        </p:spPr>
        <p:txBody>
          <a:bodyPr/>
          <a:lstStyle/>
          <a:p>
            <a:pPr eaLnBrk="1" hangingPunct="1"/>
            <a:r>
              <a:rPr lang="ko-KR" altLang="en-US" dirty="0" smtClean="0">
                <a:ea typeface="굴림" pitchFamily="50" charset="-127"/>
              </a:rPr>
              <a:t>복음서</a:t>
            </a:r>
            <a:r>
              <a:rPr lang="en-US" altLang="ko-KR" dirty="0" smtClean="0">
                <a:ea typeface="굴림" pitchFamily="50" charset="-127"/>
              </a:rPr>
              <a:t> (</a:t>
            </a:r>
            <a:r>
              <a:rPr lang="ko-KR" altLang="en-US" dirty="0" smtClean="0">
                <a:ea typeface="굴림" pitchFamily="50" charset="-127"/>
              </a:rPr>
              <a:t>요</a:t>
            </a:r>
            <a:r>
              <a:rPr lang="en-US" altLang="ko-KR" dirty="0" smtClean="0">
                <a:ea typeface="굴림" pitchFamily="50" charset="-127"/>
              </a:rPr>
              <a:t> 1:29; 3:17; </a:t>
            </a:r>
            <a:r>
              <a:rPr lang="ko-KR" altLang="en-US" dirty="0" smtClean="0">
                <a:ea typeface="굴림" pitchFamily="50" charset="-127"/>
              </a:rPr>
              <a:t>눅</a:t>
            </a:r>
            <a:r>
              <a:rPr lang="en-US" altLang="ko-KR" dirty="0" smtClean="0">
                <a:ea typeface="굴림" pitchFamily="50" charset="-127"/>
              </a:rPr>
              <a:t> 22:37; </a:t>
            </a:r>
            <a:r>
              <a:rPr lang="ko-KR" altLang="en-US" dirty="0" smtClean="0">
                <a:ea typeface="굴림" pitchFamily="50" charset="-127"/>
              </a:rPr>
              <a:t>마</a:t>
            </a:r>
            <a:r>
              <a:rPr lang="en-US" altLang="ko-KR" dirty="0" smtClean="0">
                <a:ea typeface="굴림" pitchFamily="50" charset="-127"/>
              </a:rPr>
              <a:t> 16:21; 20:28)</a:t>
            </a:r>
          </a:p>
          <a:p>
            <a:pPr eaLnBrk="1" hangingPunct="1"/>
            <a:r>
              <a:rPr lang="ko-KR" altLang="en-US" dirty="0" smtClean="0">
                <a:ea typeface="굴림" pitchFamily="50" charset="-127"/>
              </a:rPr>
              <a:t>바울서신</a:t>
            </a:r>
            <a:r>
              <a:rPr lang="en-US" altLang="ko-KR" dirty="0" smtClean="0">
                <a:ea typeface="굴림" pitchFamily="50" charset="-127"/>
              </a:rPr>
              <a:t> (</a:t>
            </a:r>
            <a:r>
              <a:rPr lang="ko-KR" altLang="en-US" dirty="0" smtClean="0">
                <a:ea typeface="굴림" pitchFamily="50" charset="-127"/>
              </a:rPr>
              <a:t>롬</a:t>
            </a:r>
            <a:r>
              <a:rPr lang="en-US" altLang="ko-KR" dirty="0" smtClean="0">
                <a:ea typeface="굴림" pitchFamily="50" charset="-127"/>
              </a:rPr>
              <a:t> 3:25; 5:9; </a:t>
            </a:r>
            <a:r>
              <a:rPr lang="ko-KR" altLang="en-US" dirty="0" smtClean="0">
                <a:ea typeface="굴림" pitchFamily="50" charset="-127"/>
              </a:rPr>
              <a:t>엡</a:t>
            </a:r>
            <a:r>
              <a:rPr lang="en-US" altLang="ko-KR" dirty="0" smtClean="0">
                <a:ea typeface="굴림" pitchFamily="50" charset="-127"/>
              </a:rPr>
              <a:t> 1:7; </a:t>
            </a:r>
            <a:r>
              <a:rPr lang="ko-KR" altLang="en-US" dirty="0" smtClean="0">
                <a:ea typeface="굴림" pitchFamily="50" charset="-127"/>
              </a:rPr>
              <a:t>골</a:t>
            </a:r>
            <a:r>
              <a:rPr lang="en-US" altLang="ko-KR" dirty="0" smtClean="0">
                <a:ea typeface="굴림" pitchFamily="50" charset="-127"/>
              </a:rPr>
              <a:t> 1:20)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762000"/>
            <a:ext cx="7772400" cy="5334000"/>
          </a:xfrm>
        </p:spPr>
        <p:txBody>
          <a:bodyPr/>
          <a:lstStyle/>
          <a:p>
            <a:r>
              <a:rPr lang="en-US" altLang="ko-KR" sz="3100" b="1" dirty="0" smtClean="0"/>
              <a:t>(</a:t>
            </a:r>
            <a:r>
              <a:rPr lang="ko-KR" altLang="en-US" sz="3100" b="1" dirty="0" smtClean="0"/>
              <a:t>마 </a:t>
            </a:r>
            <a:r>
              <a:rPr lang="en-US" altLang="ko-KR" sz="3100" b="1" dirty="0" smtClean="0"/>
              <a:t>13:41) 『</a:t>
            </a:r>
            <a:r>
              <a:rPr lang="ko-KR" altLang="en-US" sz="3100" b="1" dirty="0" smtClean="0"/>
              <a:t>인자가 그 천사들을 보내리니 저희가 그 나라에서 모든 넘어지게 하는 것과 또 불법을 행하는 자들을 거두어 내어</a:t>
            </a:r>
            <a:r>
              <a:rPr lang="en-US" altLang="ko-KR" sz="3100" b="1" dirty="0" smtClean="0"/>
              <a:t>』</a:t>
            </a:r>
          </a:p>
          <a:p>
            <a:r>
              <a:rPr lang="en-US" altLang="ko-KR" sz="3100" b="1" dirty="0" smtClean="0"/>
              <a:t>(</a:t>
            </a:r>
            <a:r>
              <a:rPr lang="ko-KR" altLang="en-US" sz="3100" b="1" dirty="0" smtClean="0"/>
              <a:t>막 </a:t>
            </a:r>
            <a:r>
              <a:rPr lang="en-US" altLang="ko-KR" sz="3100" b="1" dirty="0" smtClean="0"/>
              <a:t>2:5-7) 『[5] </a:t>
            </a:r>
            <a:r>
              <a:rPr lang="ko-KR" altLang="en-US" sz="3100" b="1" dirty="0" smtClean="0"/>
              <a:t>예수께서 저희의 믿음을 보시고 중풍환자에게 이르시되 소자야 네 죄 사함을 받았느니라 하시니 </a:t>
            </a:r>
            <a:r>
              <a:rPr lang="en-US" altLang="ko-KR" sz="3100" b="1" dirty="0" smtClean="0"/>
              <a:t>[6] </a:t>
            </a:r>
            <a:r>
              <a:rPr lang="ko-KR" altLang="en-US" sz="3100" b="1" dirty="0" smtClean="0"/>
              <a:t>어떤 서기관들이 거기 앉아서 마음에 의논하기를 </a:t>
            </a:r>
            <a:r>
              <a:rPr lang="en-US" altLang="ko-KR" sz="3100" b="1" dirty="0" smtClean="0"/>
              <a:t>[7] </a:t>
            </a:r>
            <a:r>
              <a:rPr lang="ko-KR" altLang="en-US" sz="3100" b="1" dirty="0" smtClean="0"/>
              <a:t>이 사람이 어찌 이렇게 말하는가 참람하도다 오직 하나님 한 분 외에는 누가 능히 죄를 사하겠느냐</a:t>
            </a:r>
            <a:r>
              <a:rPr lang="en-US" altLang="ko-KR" sz="3100" b="1" dirty="0" smtClean="0"/>
              <a:t>』</a:t>
            </a:r>
            <a:endParaRPr lang="ko-KR" altLang="en-US" sz="31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7772400" cy="5486400"/>
          </a:xfrm>
        </p:spPr>
        <p:txBody>
          <a:bodyPr/>
          <a:lstStyle/>
          <a:p>
            <a:r>
              <a:rPr lang="en-US" altLang="ko-KR" dirty="0" smtClean="0"/>
              <a:t>(</a:t>
            </a:r>
            <a:r>
              <a:rPr lang="ko-KR" altLang="en-US" dirty="0" smtClean="0"/>
              <a:t>요 </a:t>
            </a:r>
            <a:r>
              <a:rPr lang="en-US" altLang="ko-KR" dirty="0" smtClean="0"/>
              <a:t>1:29) 『</a:t>
            </a:r>
            <a:r>
              <a:rPr lang="ko-KR" altLang="en-US" dirty="0" smtClean="0"/>
              <a:t>이튿날 요한이 예수께서 자기에게 나아오심을 보고 가로되 보라 세상 죄를 지고 가는 하나님의 어린 양이로다</a:t>
            </a:r>
            <a:r>
              <a:rPr lang="en-US" altLang="ko-KR" dirty="0" smtClean="0"/>
              <a:t>』</a:t>
            </a:r>
          </a:p>
          <a:p>
            <a:r>
              <a:rPr lang="en-US" altLang="ko-KR" dirty="0" smtClean="0"/>
              <a:t>(</a:t>
            </a:r>
            <a:r>
              <a:rPr lang="ko-KR" altLang="en-US" dirty="0" smtClean="0"/>
              <a:t>요 </a:t>
            </a:r>
            <a:r>
              <a:rPr lang="en-US" altLang="ko-KR" dirty="0" smtClean="0"/>
              <a:t>3:17) 『</a:t>
            </a:r>
            <a:r>
              <a:rPr lang="ko-KR" altLang="en-US" dirty="0" smtClean="0"/>
              <a:t>하나님이 그 아들을 세상에 보내신 것은 세상을 심판하려 하심이 아니요 저로 말미암아 세상이 구원을 받게 하려 하심이라</a:t>
            </a:r>
            <a:r>
              <a:rPr lang="en-US" altLang="ko-KR" dirty="0" smtClean="0"/>
              <a:t>』</a:t>
            </a:r>
            <a:endParaRPr lang="ko-KR"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altLang="ko-KR" dirty="0" smtClean="0"/>
              <a:t>(</a:t>
            </a:r>
            <a:r>
              <a:rPr lang="ko-KR" altLang="en-US" dirty="0" smtClean="0"/>
              <a:t>롬 </a:t>
            </a:r>
            <a:r>
              <a:rPr lang="en-US" altLang="ko-KR" dirty="0" smtClean="0"/>
              <a:t>3:25) 『</a:t>
            </a:r>
            <a:r>
              <a:rPr lang="ko-KR" altLang="en-US" dirty="0" smtClean="0"/>
              <a:t>이 예수를 하나님이 그의 피로 인하여 믿음으로 말미암는 화목제물로 세우셨으니 이는 하나님께서 길이 참으시는 중에 전에 지은 죄를 간과하심으로 자기의 의로우심을 나타내려 하심이니</a:t>
            </a:r>
            <a:r>
              <a:rPr lang="en-US" altLang="ko-KR" dirty="0" smtClean="0"/>
              <a:t>』</a:t>
            </a:r>
            <a:endParaRPr lang="ko-KR"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09600" y="228600"/>
            <a:ext cx="7848600" cy="762000"/>
          </a:xfrm>
        </p:spPr>
        <p:txBody>
          <a:bodyPr/>
          <a:lstStyle/>
          <a:p>
            <a:pPr eaLnBrk="1" hangingPunct="1">
              <a:defRPr/>
            </a:pPr>
            <a:r>
              <a:rPr lang="ko-KR" altLang="en-US" dirty="0" smtClean="0"/>
              <a:t>속죄의 네 가지 의미</a:t>
            </a:r>
            <a:endParaRPr lang="en-US" dirty="0" smtClean="0"/>
          </a:p>
        </p:txBody>
      </p:sp>
      <p:graphicFrame>
        <p:nvGraphicFramePr>
          <p:cNvPr id="33835" name="Group 43"/>
          <p:cNvGraphicFramePr>
            <a:graphicFrameLocks noGrp="1"/>
          </p:cNvGraphicFramePr>
          <p:nvPr>
            <p:ph type="tbl" idx="1"/>
          </p:nvPr>
        </p:nvGraphicFramePr>
        <p:xfrm>
          <a:off x="685800" y="1066800"/>
          <a:ext cx="7772400" cy="5151120"/>
        </p:xfrm>
        <a:graphic>
          <a:graphicData uri="http://schemas.openxmlformats.org/drawingml/2006/table">
            <a:tbl>
              <a:tblPr/>
              <a:tblGrid>
                <a:gridCol w="1905000"/>
                <a:gridCol w="3124200"/>
                <a:gridCol w="2743200"/>
              </a:tblGrid>
              <a:tr h="45720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Meaning</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Explanation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1"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Scripture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Sacrifice </a:t>
                      </a: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희생</a:t>
                      </a:r>
                      <a:endPar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속죄제물</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히</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9:11-12, 28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Propitiation</a:t>
                      </a: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화해</a:t>
                      </a:r>
                      <a:endPar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하나님의 진노를 만족</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Angry God?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롬</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1:18; 4:15; 5:9; </a:t>
                      </a: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엡</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2:3-5; </a:t>
                      </a: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살전</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1:10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Substitution</a:t>
                      </a:r>
                    </a:p>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대속</a:t>
                      </a:r>
                      <a:endPar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우리의 죄가 그리스도에게 전가됨</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갈</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3:13; </a:t>
                      </a: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벧전</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2:24; </a:t>
                      </a: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딤전</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2:6; cf. </a:t>
                      </a: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사</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53:6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en-US" altLang="ko-KR" sz="2800" b="0" i="0" u="none" strike="noStrike" cap="none" normalizeH="0" baseline="0" dirty="0" err="1" smtClean="0">
                          <a:ln>
                            <a:noFill/>
                          </a:ln>
                          <a:solidFill>
                            <a:schemeClr val="tx1"/>
                          </a:solidFill>
                          <a:effectLst/>
                          <a:latin typeface="Times New Roman" pitchFamily="18" charset="0"/>
                          <a:ea typeface="굴림" pitchFamily="50" charset="-127"/>
                          <a:cs typeface="Times New Roman" pitchFamily="18" charset="0"/>
                        </a:rPr>
                        <a:t>Reconcilia-tion</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a:t>
                      </a: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화목</a:t>
                      </a:r>
                      <a:endPar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하나님과의 화목을 가져다 줌</a:t>
                      </a:r>
                      <a:r>
                        <a:rPr kumimoji="0" lang="en-US" altLang="ko-KR" sz="2800" b="0" i="0" u="none" strike="noStrike" cap="none" normalizeH="0" baseline="0" smtClean="0">
                          <a:ln>
                            <a:noFill/>
                          </a:ln>
                          <a:solidFill>
                            <a:schemeClr val="tx1"/>
                          </a:solidFill>
                          <a:effectLst/>
                          <a:latin typeface="Times New Roman" pitchFamily="18" charset="0"/>
                          <a:ea typeface="굴림" pitchFamily="50" charset="-127"/>
                          <a:cs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80000"/>
                        <a:buFont typeface="Wingdings" pitchFamily="2" charset="2"/>
                        <a:buNone/>
                        <a:tabLst/>
                      </a:pPr>
                      <a:r>
                        <a:rPr kumimoji="0" lang="ko-KR" altLang="en-US"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롬</a:t>
                      </a:r>
                      <a:r>
                        <a:rPr kumimoji="0" lang="en-US" altLang="ko-KR" sz="2800" b="0" i="0" u="none" strike="noStrike" cap="none" normalizeH="0" baseline="0" dirty="0" smtClean="0">
                          <a:ln>
                            <a:noFill/>
                          </a:ln>
                          <a:solidFill>
                            <a:schemeClr val="tx1"/>
                          </a:solidFill>
                          <a:effectLst/>
                          <a:latin typeface="Times New Roman" pitchFamily="18" charset="0"/>
                          <a:ea typeface="굴림" pitchFamily="50" charset="-127"/>
                          <a:cs typeface="Times New Roman" pitchFamily="18" charset="0"/>
                        </a:rPr>
                        <a:t> 11:15; 3:25; 5:10-11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ko-KR" altLang="en-US"/>
          </a:p>
        </p:txBody>
      </p:sp>
      <p:sp>
        <p:nvSpPr>
          <p:cNvPr id="3" name="Content Placeholder 2"/>
          <p:cNvSpPr>
            <a:spLocks noGrp="1"/>
          </p:cNvSpPr>
          <p:nvPr>
            <p:ph idx="1"/>
          </p:nvPr>
        </p:nvSpPr>
        <p:spPr/>
        <p:txBody>
          <a:bodyPr/>
          <a:lstStyle/>
          <a:p>
            <a:r>
              <a:rPr lang="en-US" altLang="ko-KR" dirty="0" smtClean="0"/>
              <a:t>(</a:t>
            </a:r>
            <a:r>
              <a:rPr lang="ko-KR" altLang="en-US" dirty="0" smtClean="0"/>
              <a:t>히 </a:t>
            </a:r>
            <a:r>
              <a:rPr lang="en-US" altLang="ko-KR" dirty="0" smtClean="0"/>
              <a:t>9:11-12) 『[11] </a:t>
            </a:r>
            <a:r>
              <a:rPr lang="ko-KR" altLang="en-US" dirty="0" smtClean="0"/>
              <a:t>그리스도께서 장래 좋은 일의 대제사장으로 오사 손으로 짓지 아니한</a:t>
            </a:r>
            <a:r>
              <a:rPr lang="en-US" altLang="ko-KR" dirty="0" smtClean="0"/>
              <a:t>, </a:t>
            </a:r>
            <a:r>
              <a:rPr lang="ko-KR" altLang="en-US" dirty="0" smtClean="0"/>
              <a:t>곧 이 창조에 속하지 아니한 더 크고 온전한 장막으로 말미암아 </a:t>
            </a:r>
            <a:r>
              <a:rPr lang="en-US" altLang="ko-KR" dirty="0" smtClean="0"/>
              <a:t>[12] </a:t>
            </a:r>
            <a:r>
              <a:rPr lang="ko-KR" altLang="en-US" dirty="0" smtClean="0"/>
              <a:t>염소와 송아지의 피로 아니하고 오직 자기 피로 영원한 속죄를 이루사 단번에 성소에 들어가셨느니라</a:t>
            </a:r>
            <a:r>
              <a:rPr lang="en-US" altLang="ko-KR" dirty="0" smtClean="0"/>
              <a:t>』</a:t>
            </a:r>
            <a:endParaRPr lang="ko-KR"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410200"/>
          </a:xfrm>
        </p:spPr>
        <p:txBody>
          <a:bodyPr/>
          <a:lstStyle/>
          <a:p>
            <a:r>
              <a:rPr lang="en-US" altLang="ko-KR" dirty="0" smtClean="0"/>
              <a:t>(</a:t>
            </a:r>
            <a:r>
              <a:rPr lang="ko-KR" altLang="en-US" dirty="0" smtClean="0"/>
              <a:t>롬 </a:t>
            </a:r>
            <a:r>
              <a:rPr lang="en-US" altLang="ko-KR" dirty="0" smtClean="0"/>
              <a:t>1:18) 『</a:t>
            </a:r>
            <a:r>
              <a:rPr lang="ko-KR" altLang="en-US" dirty="0" smtClean="0"/>
              <a:t>하나님의 진노가 불의로 진리를 막는 사람들의 모든 경건치 않음과 불의에 대하여 하늘로 좇아 나타나나니</a:t>
            </a:r>
            <a:r>
              <a:rPr lang="en-US" altLang="ko-KR" dirty="0" smtClean="0"/>
              <a:t>』</a:t>
            </a:r>
          </a:p>
          <a:p>
            <a:r>
              <a:rPr lang="en-US" altLang="ko-KR" dirty="0" smtClean="0"/>
              <a:t>(</a:t>
            </a:r>
            <a:r>
              <a:rPr lang="ko-KR" altLang="en-US" dirty="0" smtClean="0"/>
              <a:t>갈 </a:t>
            </a:r>
            <a:r>
              <a:rPr lang="en-US" altLang="ko-KR" dirty="0" smtClean="0"/>
              <a:t>3:13) 『</a:t>
            </a:r>
            <a:r>
              <a:rPr lang="ko-KR" altLang="en-US" dirty="0" smtClean="0"/>
              <a:t>그리스도께서 우리를 위하여 저주를 받은 바 되사 율법의 저주에서 우리를 속량하셨으니 기록된 바 나무에 달린 자마다 저주 아래 있는 자라 하였음이라</a:t>
            </a:r>
            <a:r>
              <a:rPr lang="en-US" altLang="ko-KR" dirty="0" smtClean="0"/>
              <a:t>』</a:t>
            </a:r>
            <a:endParaRPr lang="ko-KR"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altLang="ko-KR" dirty="0" smtClean="0"/>
              <a:t>(</a:t>
            </a:r>
            <a:r>
              <a:rPr lang="ko-KR" altLang="en-US" dirty="0" smtClean="0"/>
              <a:t>롬 </a:t>
            </a:r>
            <a:r>
              <a:rPr lang="en-US" altLang="ko-KR" dirty="0" smtClean="0"/>
              <a:t>3:25) 『</a:t>
            </a:r>
            <a:r>
              <a:rPr lang="ko-KR" altLang="en-US" dirty="0" smtClean="0"/>
              <a:t>이 예수를 하나님이 그의 피로 인하여 믿음으로 말미암는 화목제물로 세우셨으니 이는 하나님께서 길이 참으시는 중에 전에 지은 죄를 간과하심으로 자기의 의로우심을 나타내려 하심이니</a:t>
            </a:r>
            <a:r>
              <a:rPr lang="en-US" altLang="ko-KR" dirty="0" smtClean="0"/>
              <a:t>』</a:t>
            </a:r>
            <a:endParaRPr lang="ko-KR"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026"/>
          <p:cNvSpPr>
            <a:spLocks noGrp="1" noChangeArrowheads="1"/>
          </p:cNvSpPr>
          <p:nvPr>
            <p:ph type="title"/>
          </p:nvPr>
        </p:nvSpPr>
        <p:spPr/>
        <p:txBody>
          <a:bodyPr/>
          <a:lstStyle/>
          <a:p>
            <a:pPr eaLnBrk="1" hangingPunct="1">
              <a:defRPr/>
            </a:pPr>
            <a:r>
              <a:rPr lang="en-US" sz="3600" dirty="0" smtClean="0"/>
              <a:t>Objections to the Penal Substitution Theory (Erickson, 263-64)</a:t>
            </a:r>
          </a:p>
        </p:txBody>
      </p:sp>
      <p:sp>
        <p:nvSpPr>
          <p:cNvPr id="25603" name="Rectangle 1027"/>
          <p:cNvSpPr>
            <a:spLocks noGrp="1" noChangeArrowheads="1"/>
          </p:cNvSpPr>
          <p:nvPr>
            <p:ph type="body" idx="1"/>
          </p:nvPr>
        </p:nvSpPr>
        <p:spPr>
          <a:xfrm>
            <a:off x="685800" y="1981200"/>
            <a:ext cx="7924800" cy="4572000"/>
          </a:xfrm>
        </p:spPr>
        <p:txBody>
          <a:bodyPr/>
          <a:lstStyle/>
          <a:p>
            <a:pPr eaLnBrk="1" hangingPunct="1">
              <a:lnSpc>
                <a:spcPct val="90000"/>
              </a:lnSpc>
              <a:buFont typeface="Wingdings" pitchFamily="2" charset="2"/>
              <a:buNone/>
            </a:pPr>
            <a:r>
              <a:rPr lang="en-US" altLang="ko-KR" sz="2800" dirty="0" smtClean="0">
                <a:ea typeface="굴림" pitchFamily="50" charset="-127"/>
              </a:rPr>
              <a:t>1. </a:t>
            </a:r>
            <a:r>
              <a:rPr lang="ko-KR" altLang="en-US" sz="2800" dirty="0" smtClean="0">
                <a:ea typeface="굴림" pitchFamily="50" charset="-127"/>
              </a:rPr>
              <a:t>왜 성가시게 속죄가 필요한가</a:t>
            </a:r>
            <a:r>
              <a:rPr lang="en-US" altLang="ko-KR" sz="2800" dirty="0" smtClean="0">
                <a:ea typeface="굴림" pitchFamily="50" charset="-127"/>
              </a:rPr>
              <a:t>?  </a:t>
            </a:r>
            <a:r>
              <a:rPr lang="ko-KR" altLang="en-US" sz="2800" dirty="0" smtClean="0">
                <a:ea typeface="굴림" pitchFamily="50" charset="-127"/>
              </a:rPr>
              <a:t>그냥 용서해 주심 안되나</a:t>
            </a:r>
            <a:r>
              <a:rPr lang="en-US" altLang="ko-KR" sz="2800" dirty="0" smtClean="0">
                <a:ea typeface="굴림" pitchFamily="50" charset="-127"/>
              </a:rPr>
              <a:t>?</a:t>
            </a:r>
          </a:p>
          <a:p>
            <a:pPr eaLnBrk="1" hangingPunct="1">
              <a:lnSpc>
                <a:spcPct val="90000"/>
              </a:lnSpc>
              <a:buFont typeface="Wingdings" pitchFamily="2" charset="2"/>
              <a:buNone/>
            </a:pPr>
            <a:r>
              <a:rPr lang="en-US" altLang="ko-KR" sz="2800" dirty="0" smtClean="0">
                <a:ea typeface="굴림" pitchFamily="50" charset="-127"/>
              </a:rPr>
              <a:t>2. To the concept of substitution: Is it fair? </a:t>
            </a:r>
            <a:r>
              <a:rPr lang="ko-KR" altLang="en-US" sz="2800" dirty="0" smtClean="0">
                <a:ea typeface="굴림" pitchFamily="50" charset="-127"/>
              </a:rPr>
              <a:t>불공평하지 않은가</a:t>
            </a:r>
            <a:r>
              <a:rPr lang="en-US" altLang="ko-KR" sz="2800" dirty="0" smtClean="0">
                <a:ea typeface="굴림" pitchFamily="50" charset="-127"/>
              </a:rPr>
              <a:t>? </a:t>
            </a:r>
            <a:r>
              <a:rPr lang="ko-KR" altLang="en-US" sz="2800" dirty="0" smtClean="0">
                <a:ea typeface="굴림" pitchFamily="50" charset="-127"/>
              </a:rPr>
              <a:t>왜 죄없는 자가 죄인의 죄를 덮어쓰는가</a:t>
            </a:r>
            <a:r>
              <a:rPr lang="en-US" altLang="ko-KR" sz="2800" dirty="0" smtClean="0">
                <a:ea typeface="굴림" pitchFamily="50" charset="-127"/>
              </a:rPr>
              <a:t>?</a:t>
            </a:r>
          </a:p>
          <a:p>
            <a:pPr eaLnBrk="1" hangingPunct="1">
              <a:lnSpc>
                <a:spcPct val="90000"/>
              </a:lnSpc>
              <a:buFont typeface="Wingdings" pitchFamily="2" charset="2"/>
              <a:buNone/>
            </a:pPr>
            <a:r>
              <a:rPr lang="en-US" altLang="ko-KR" sz="2800" dirty="0" smtClean="0">
                <a:ea typeface="굴림" pitchFamily="50" charset="-127"/>
              </a:rPr>
              <a:t>3. To the concept of propitiation: How can the loving God be angry? </a:t>
            </a:r>
            <a:r>
              <a:rPr lang="ko-KR" altLang="en-US" sz="2800" dirty="0" smtClean="0">
                <a:ea typeface="굴림" pitchFamily="50" charset="-127"/>
              </a:rPr>
              <a:t>사랑의 하나님과 진노의 하나님</a:t>
            </a:r>
            <a:r>
              <a:rPr lang="en-US" altLang="ko-KR" sz="2800" dirty="0" smtClean="0">
                <a:ea typeface="굴림" pitchFamily="50" charset="-127"/>
              </a:rPr>
              <a:t>?</a:t>
            </a:r>
          </a:p>
          <a:p>
            <a:pPr eaLnBrk="1" hangingPunct="1">
              <a:lnSpc>
                <a:spcPct val="90000"/>
              </a:lnSpc>
              <a:buFont typeface="Wingdings" pitchFamily="2" charset="2"/>
              <a:buNone/>
            </a:pPr>
            <a:r>
              <a:rPr lang="en-US" altLang="ko-KR" sz="2800" dirty="0" smtClean="0">
                <a:ea typeface="굴림" pitchFamily="50" charset="-127"/>
              </a:rPr>
              <a:t>4. To the concept of imputation of Christ’s righteousness </a:t>
            </a:r>
            <a:r>
              <a:rPr lang="ko-KR" altLang="en-US" sz="2800" dirty="0" smtClean="0">
                <a:ea typeface="굴림" pitchFamily="50" charset="-127"/>
              </a:rPr>
              <a:t>그리스도의 의가 어떻게 우리에게 전가될 수 있는가</a:t>
            </a:r>
            <a:r>
              <a:rPr lang="en-US" altLang="ko-KR" sz="2800" dirty="0" smtClean="0">
                <a:ea typeface="굴림" pitchFamily="50" charset="-127"/>
              </a:rPr>
              <a:t>? </a:t>
            </a:r>
            <a:r>
              <a:rPr lang="ko-KR" altLang="en-US" sz="2800" dirty="0" smtClean="0">
                <a:ea typeface="굴림" pitchFamily="50" charset="-127"/>
              </a:rPr>
              <a:t>말이 안된다</a:t>
            </a:r>
            <a:r>
              <a:rPr lang="en-US" altLang="ko-KR" sz="2800" dirty="0" smtClean="0">
                <a:ea typeface="굴림" pitchFamily="50" charset="-127"/>
              </a:rPr>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609600"/>
            <a:ext cx="7772400" cy="1219200"/>
          </a:xfrm>
        </p:spPr>
        <p:txBody>
          <a:bodyPr/>
          <a:lstStyle/>
          <a:p>
            <a:pPr eaLnBrk="1" hangingPunct="1">
              <a:defRPr/>
            </a:pPr>
            <a:r>
              <a:rPr lang="en-US" sz="4000" dirty="0" smtClean="0"/>
              <a:t>Implication of </a:t>
            </a:r>
            <a:r>
              <a:rPr lang="en-US" sz="4000" dirty="0" err="1" smtClean="0"/>
              <a:t>Substitutionary</a:t>
            </a:r>
            <a:r>
              <a:rPr lang="en-US" sz="4000" dirty="0" smtClean="0"/>
              <a:t> Atonement (Erickson, 264-65)</a:t>
            </a:r>
          </a:p>
        </p:txBody>
      </p:sp>
      <p:sp>
        <p:nvSpPr>
          <p:cNvPr id="26627" name="Rectangle 3"/>
          <p:cNvSpPr>
            <a:spLocks noGrp="1" noChangeArrowheads="1"/>
          </p:cNvSpPr>
          <p:nvPr>
            <p:ph type="body" idx="1"/>
          </p:nvPr>
        </p:nvSpPr>
        <p:spPr>
          <a:xfrm>
            <a:off x="609600" y="2286000"/>
            <a:ext cx="7772400" cy="4114800"/>
          </a:xfrm>
        </p:spPr>
        <p:txBody>
          <a:bodyPr/>
          <a:lstStyle/>
          <a:p>
            <a:pPr eaLnBrk="1" hangingPunct="1">
              <a:lnSpc>
                <a:spcPct val="90000"/>
              </a:lnSpc>
              <a:buFont typeface="Wingdings" pitchFamily="2" charset="2"/>
              <a:buNone/>
            </a:pPr>
            <a:r>
              <a:rPr lang="en-US" altLang="ko-KR" sz="2800" dirty="0" smtClean="0">
                <a:ea typeface="굴림" pitchFamily="50" charset="-127"/>
              </a:rPr>
              <a:t>1. </a:t>
            </a:r>
            <a:r>
              <a:rPr lang="ko-KR" altLang="en-US" sz="2800" dirty="0" smtClean="0">
                <a:ea typeface="굴림" pitchFamily="50" charset="-127"/>
              </a:rPr>
              <a:t>인간은 완전타락한 존재이므로 스스로 구원할 수 없다.</a:t>
            </a:r>
          </a:p>
          <a:p>
            <a:pPr eaLnBrk="1" hangingPunct="1">
              <a:lnSpc>
                <a:spcPct val="90000"/>
              </a:lnSpc>
              <a:buFont typeface="Wingdings" pitchFamily="2" charset="2"/>
              <a:buNone/>
            </a:pPr>
            <a:endParaRPr lang="en-US" altLang="ko-KR" sz="2800" dirty="0" smtClean="0">
              <a:ea typeface="굴림" pitchFamily="50" charset="-127"/>
            </a:endParaRPr>
          </a:p>
          <a:p>
            <a:pPr eaLnBrk="1" hangingPunct="1">
              <a:lnSpc>
                <a:spcPct val="90000"/>
              </a:lnSpc>
              <a:buFont typeface="Wingdings" pitchFamily="2" charset="2"/>
              <a:buNone/>
            </a:pPr>
            <a:r>
              <a:rPr lang="en-US" altLang="ko-KR" sz="2800" dirty="0" smtClean="0">
                <a:ea typeface="굴림" pitchFamily="50" charset="-127"/>
              </a:rPr>
              <a:t>2. </a:t>
            </a:r>
            <a:r>
              <a:rPr lang="ko-KR" altLang="en-US" sz="2800" dirty="0" smtClean="0">
                <a:ea typeface="굴림" pitchFamily="50" charset="-127"/>
              </a:rPr>
              <a:t>하나님은 의로우실 뿐 아니라 또한 사랑과 긍휼의 하나님이시다. 이 두 성품간에 모순은 존재하지 않는다.</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a:xfrm>
            <a:off x="685800" y="381000"/>
            <a:ext cx="7772400" cy="6172200"/>
          </a:xfrm>
        </p:spPr>
        <p:txBody>
          <a:bodyPr/>
          <a:lstStyle/>
          <a:p>
            <a:pPr eaLnBrk="1" hangingPunct="1">
              <a:lnSpc>
                <a:spcPct val="90000"/>
              </a:lnSpc>
              <a:buFont typeface="Wingdings" pitchFamily="2" charset="2"/>
              <a:buNone/>
            </a:pPr>
            <a:r>
              <a:rPr lang="en-US" altLang="ko-KR" sz="2800" dirty="0" smtClean="0">
                <a:ea typeface="굴림" pitchFamily="50" charset="-127"/>
              </a:rPr>
              <a:t>3. </a:t>
            </a:r>
            <a:r>
              <a:rPr lang="ko-KR" altLang="en-US" sz="2800" dirty="0" smtClean="0">
                <a:ea typeface="굴림" pitchFamily="50" charset="-127"/>
              </a:rPr>
              <a:t>구원은 오직 은혜로만 받는다.</a:t>
            </a:r>
          </a:p>
          <a:p>
            <a:pPr eaLnBrk="1" hangingPunct="1">
              <a:lnSpc>
                <a:spcPct val="90000"/>
              </a:lnSpc>
              <a:buFont typeface="Wingdings" pitchFamily="2" charset="2"/>
              <a:buNone/>
            </a:pPr>
            <a:endParaRPr lang="en-US" altLang="ko-KR" sz="2800" dirty="0" smtClean="0">
              <a:ea typeface="굴림" pitchFamily="50" charset="-127"/>
            </a:endParaRPr>
          </a:p>
          <a:p>
            <a:pPr eaLnBrk="1" hangingPunct="1">
              <a:lnSpc>
                <a:spcPct val="90000"/>
              </a:lnSpc>
              <a:buFont typeface="Wingdings" pitchFamily="2" charset="2"/>
              <a:buNone/>
            </a:pPr>
            <a:r>
              <a:rPr lang="en-US" altLang="ko-KR" sz="2800" dirty="0" smtClean="0">
                <a:ea typeface="굴림" pitchFamily="50" charset="-127"/>
              </a:rPr>
              <a:t>4. </a:t>
            </a:r>
            <a:r>
              <a:rPr lang="ko-KR" altLang="en-US" sz="2800" dirty="0" smtClean="0">
                <a:ea typeface="굴림" pitchFamily="50" charset="-127"/>
              </a:rPr>
              <a:t>예수님의 대속은 완전할 뿐 아니라 변치 않기 때문에 믿는 자는 하나님과 온전한 관계를 확신할 수 있다.</a:t>
            </a:r>
          </a:p>
          <a:p>
            <a:pPr eaLnBrk="1" hangingPunct="1">
              <a:lnSpc>
                <a:spcPct val="90000"/>
              </a:lnSpc>
              <a:buFont typeface="Wingdings" pitchFamily="2" charset="2"/>
              <a:buNone/>
            </a:pPr>
            <a:endParaRPr lang="en-US" altLang="ko-KR" sz="2800" dirty="0" smtClean="0">
              <a:ea typeface="굴림" pitchFamily="50" charset="-127"/>
            </a:endParaRPr>
          </a:p>
          <a:p>
            <a:pPr eaLnBrk="1" hangingPunct="1">
              <a:lnSpc>
                <a:spcPct val="90000"/>
              </a:lnSpc>
              <a:buFont typeface="Wingdings" pitchFamily="2" charset="2"/>
              <a:buNone/>
            </a:pPr>
            <a:r>
              <a:rPr lang="en-US" altLang="ko-KR" sz="2800" dirty="0" smtClean="0">
                <a:ea typeface="굴림" pitchFamily="50" charset="-127"/>
              </a:rPr>
              <a:t>5. </a:t>
            </a:r>
            <a:r>
              <a:rPr lang="ko-KR" altLang="en-US" sz="2800" dirty="0" smtClean="0">
                <a:ea typeface="굴림" pitchFamily="50" charset="-127"/>
              </a:rPr>
              <a:t>구원은 거저 선물로 얻는 것이지만 이를 위해 하나님이 지불한 댓가는 성자 예수님이셨다. 그러므로 우리는 이 구원을 경시할 수 없다.</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altLang="ko-KR" b="1" dirty="0" smtClean="0"/>
              <a:t>(</a:t>
            </a:r>
            <a:r>
              <a:rPr lang="ko-KR" altLang="en-US" b="1" dirty="0" smtClean="0"/>
              <a:t>마 </a:t>
            </a:r>
            <a:r>
              <a:rPr lang="en-US" altLang="ko-KR" b="1" dirty="0" smtClean="0"/>
              <a:t>25:31) 『</a:t>
            </a:r>
            <a:r>
              <a:rPr lang="ko-KR" altLang="en-US" b="1" dirty="0" smtClean="0"/>
              <a:t>인자가 자기 영광으로 모든 천사와 함께 올 때에 자기 영광의 보좌에 앉으리니</a:t>
            </a:r>
            <a:r>
              <a:rPr lang="en-US" altLang="ko-KR" b="1" dirty="0" smtClean="0"/>
              <a:t>』</a:t>
            </a:r>
          </a:p>
          <a:p>
            <a:r>
              <a:rPr lang="en-US" altLang="ko-KR" b="1" dirty="0" smtClean="0"/>
              <a:t>(</a:t>
            </a:r>
            <a:r>
              <a:rPr lang="ko-KR" altLang="en-US" b="1" dirty="0" smtClean="0"/>
              <a:t>막 </a:t>
            </a:r>
            <a:r>
              <a:rPr lang="en-US" altLang="ko-KR" b="1" dirty="0" smtClean="0"/>
              <a:t>2:27-28) 『[27] </a:t>
            </a:r>
            <a:r>
              <a:rPr lang="ko-KR" altLang="en-US" b="1" dirty="0" smtClean="0"/>
              <a:t>또 가라사대 안식일은 사람을 위하여 있는 것이요 사람이 안식일을 위하여 있는 것이 아니니 </a:t>
            </a:r>
            <a:r>
              <a:rPr lang="en-US" altLang="ko-KR" b="1" dirty="0" smtClean="0"/>
              <a:t>[28] </a:t>
            </a:r>
            <a:r>
              <a:rPr lang="ko-KR" altLang="en-US" b="1" dirty="0" smtClean="0"/>
              <a:t>이러므로 인자는 안식일에도 주인이니라</a:t>
            </a:r>
            <a:r>
              <a:rPr lang="en-US" altLang="ko-KR" b="1" dirty="0" smtClean="0"/>
              <a:t>』</a:t>
            </a:r>
            <a:endParaRPr lang="ko-KR" alt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ko-KR" altLang="en-US"/>
          </a:p>
        </p:txBody>
      </p:sp>
      <p:sp>
        <p:nvSpPr>
          <p:cNvPr id="3" name="Content Placeholder 2"/>
          <p:cNvSpPr>
            <a:spLocks noGrp="1"/>
          </p:cNvSpPr>
          <p:nvPr>
            <p:ph idx="1"/>
          </p:nvPr>
        </p:nvSpPr>
        <p:spPr/>
        <p:txBody>
          <a:bodyPr/>
          <a:lstStyle/>
          <a:p>
            <a:r>
              <a:rPr lang="en-US" altLang="ko-KR" dirty="0" smtClean="0"/>
              <a:t>(</a:t>
            </a:r>
            <a:r>
              <a:rPr lang="ko-KR" altLang="en-US" dirty="0" smtClean="0"/>
              <a:t>요 </a:t>
            </a:r>
            <a:r>
              <a:rPr lang="en-US" altLang="ko-KR" dirty="0" smtClean="0"/>
              <a:t>5:18) 『</a:t>
            </a:r>
            <a:r>
              <a:rPr lang="ko-KR" altLang="en-US" dirty="0" smtClean="0"/>
              <a:t>유대인들이 이를 인하여 더욱 예수를 죽이고자 하니 이는 안식일만 범할 뿐 아니라 하나님을 자기의 친아버지라 하여 자기를 하나님과 동등으로 삼으심이러라</a:t>
            </a:r>
            <a:r>
              <a:rPr lang="en-US" altLang="ko-KR" dirty="0" smtClean="0"/>
              <a:t>』</a:t>
            </a:r>
          </a:p>
          <a:p>
            <a:endParaRPr lang="ko-KR"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0"/>
            <a:ext cx="7772400" cy="5410200"/>
          </a:xfrm>
        </p:spPr>
        <p:txBody>
          <a:bodyPr/>
          <a:lstStyle/>
          <a:p>
            <a:r>
              <a:rPr lang="en-US" altLang="ko-KR" sz="2800" b="1" dirty="0" smtClean="0"/>
              <a:t>(</a:t>
            </a:r>
            <a:r>
              <a:rPr lang="ko-KR" altLang="en-US" sz="2800" b="1" dirty="0" smtClean="0"/>
              <a:t>요 </a:t>
            </a:r>
            <a:r>
              <a:rPr lang="en-US" altLang="ko-KR" sz="2800" b="1" dirty="0" smtClean="0"/>
              <a:t>5:21) 『</a:t>
            </a:r>
            <a:r>
              <a:rPr lang="ko-KR" altLang="en-US" sz="2800" b="1" dirty="0" smtClean="0"/>
              <a:t>아버지께서 죽은 자들을 일으켜 살리심 같이 아들도 자기의 원하는 자들을 살리느니라</a:t>
            </a:r>
            <a:r>
              <a:rPr lang="en-US" altLang="ko-KR" sz="2800" b="1" dirty="0" smtClean="0"/>
              <a:t>』</a:t>
            </a:r>
          </a:p>
          <a:p>
            <a:r>
              <a:rPr lang="en-US" altLang="ko-KR" sz="2800" b="1" dirty="0" smtClean="0"/>
              <a:t>(</a:t>
            </a:r>
            <a:r>
              <a:rPr lang="ko-KR" altLang="en-US" sz="2800" b="1" dirty="0" smtClean="0"/>
              <a:t>요 </a:t>
            </a:r>
            <a:r>
              <a:rPr lang="en-US" altLang="ko-KR" sz="2800" b="1" dirty="0" smtClean="0"/>
              <a:t>19:7) 『</a:t>
            </a:r>
            <a:r>
              <a:rPr lang="ko-KR" altLang="en-US" sz="2800" b="1" dirty="0" smtClean="0"/>
              <a:t>유대인들이 대답하되 우리에게 법이 있으니 그 법대로 하면 저가 당연히 죽을 것은 저가 자기를 하나님 아들이라 함이니이다</a:t>
            </a:r>
            <a:r>
              <a:rPr lang="en-US" altLang="ko-KR" sz="2800" b="1" dirty="0" smtClean="0"/>
              <a:t>』</a:t>
            </a:r>
          </a:p>
          <a:p>
            <a:r>
              <a:rPr lang="en-US" altLang="ko-KR" sz="2800" b="1" dirty="0" smtClean="0"/>
              <a:t>(</a:t>
            </a:r>
            <a:r>
              <a:rPr lang="ko-KR" altLang="en-US" sz="2800" b="1" dirty="0" smtClean="0"/>
              <a:t>요 </a:t>
            </a:r>
            <a:r>
              <a:rPr lang="en-US" altLang="ko-KR" sz="2800" b="1" dirty="0" smtClean="0"/>
              <a:t>20:31) 『</a:t>
            </a:r>
            <a:r>
              <a:rPr lang="ko-KR" altLang="en-US" sz="2800" b="1" dirty="0" smtClean="0"/>
              <a:t>오직 이것을 기록함은 너희로 예수께서 하나님의 아들 그리스도이심을 믿게 하려 함이요 또 너희로 믿고 그 이름을 힘입어 생명을 얻게 하려 함이니라</a:t>
            </a:r>
            <a:r>
              <a:rPr lang="en-US" altLang="ko-KR" sz="2800" b="1" dirty="0" smtClean="0"/>
              <a:t>』</a:t>
            </a:r>
            <a:endParaRPr lang="ko-KR" altLang="en-US" sz="2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533400"/>
            <a:ext cx="7772400" cy="5562600"/>
          </a:xfrm>
        </p:spPr>
        <p:txBody>
          <a:bodyPr/>
          <a:lstStyle/>
          <a:p>
            <a:r>
              <a:rPr lang="en-US" altLang="ko-KR" sz="2900" dirty="0" smtClean="0"/>
              <a:t>(</a:t>
            </a:r>
            <a:r>
              <a:rPr lang="ko-KR" altLang="en-US" sz="2900" dirty="0" smtClean="0"/>
              <a:t>요 </a:t>
            </a:r>
            <a:r>
              <a:rPr lang="en-US" altLang="ko-KR" sz="2900" dirty="0" smtClean="0"/>
              <a:t>10:30) 『</a:t>
            </a:r>
            <a:r>
              <a:rPr lang="ko-KR" altLang="en-US" sz="2900" dirty="0" smtClean="0"/>
              <a:t>나와 아버지는 하나이니라 하신대</a:t>
            </a:r>
            <a:r>
              <a:rPr lang="en-US" altLang="ko-KR" sz="2900" dirty="0" smtClean="0"/>
              <a:t>』</a:t>
            </a:r>
          </a:p>
          <a:p>
            <a:r>
              <a:rPr lang="en-US" altLang="ko-KR" sz="2900" dirty="0" smtClean="0"/>
              <a:t>(</a:t>
            </a:r>
            <a:r>
              <a:rPr lang="ko-KR" altLang="en-US" sz="2900" dirty="0" smtClean="0"/>
              <a:t>요 </a:t>
            </a:r>
            <a:r>
              <a:rPr lang="en-US" altLang="ko-KR" sz="2900" dirty="0" smtClean="0"/>
              <a:t>14:9) 『</a:t>
            </a:r>
            <a:r>
              <a:rPr lang="ko-KR" altLang="en-US" sz="2900" dirty="0" smtClean="0"/>
              <a:t>예수께서 가라사대 빌립아 내가 이렇게 오래 너희와 함께 있으되 네가 나를 알지 못하느냐 나를 본 자는 아버지를 보았거늘 어찌하여 아버지를 보이라 하느냐</a:t>
            </a:r>
            <a:r>
              <a:rPr lang="en-US" altLang="ko-KR" sz="2900" dirty="0" smtClean="0"/>
              <a:t>』</a:t>
            </a:r>
          </a:p>
          <a:p>
            <a:r>
              <a:rPr lang="en-US" altLang="ko-KR" sz="2900" dirty="0" smtClean="0"/>
              <a:t>(</a:t>
            </a:r>
            <a:r>
              <a:rPr lang="ko-KR" altLang="en-US" sz="2900" dirty="0" smtClean="0"/>
              <a:t>요 </a:t>
            </a:r>
            <a:r>
              <a:rPr lang="en-US" altLang="ko-KR" sz="2900" dirty="0" smtClean="0"/>
              <a:t>20:28-29) 『[28] </a:t>
            </a:r>
            <a:r>
              <a:rPr lang="ko-KR" altLang="en-US" sz="2900" dirty="0" smtClean="0"/>
              <a:t>도마가 대답하여 가로되 나의 주시며 나의 하나님이시니이다 </a:t>
            </a:r>
            <a:r>
              <a:rPr lang="en-US" altLang="ko-KR" sz="2900" dirty="0" smtClean="0"/>
              <a:t>[29] </a:t>
            </a:r>
            <a:r>
              <a:rPr lang="ko-KR" altLang="en-US" sz="2900" dirty="0" smtClean="0"/>
              <a:t>예수께서 가라사대 너는 나를 본 고로 믿느냐 보지 못하고 믿는 자들은 복되도다 하시니라</a:t>
            </a:r>
            <a:r>
              <a:rPr lang="en-US" altLang="ko-KR" sz="2900" dirty="0" smtClean="0"/>
              <a:t>』</a:t>
            </a:r>
            <a:endParaRPr lang="ko-KR" altLang="en-US" sz="2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09600" y="381000"/>
            <a:ext cx="7848600" cy="1295400"/>
          </a:xfrm>
        </p:spPr>
        <p:txBody>
          <a:bodyPr/>
          <a:lstStyle/>
          <a:p>
            <a:pPr eaLnBrk="1" hangingPunct="1">
              <a:defRPr/>
            </a:pPr>
            <a:r>
              <a:rPr lang="ko-KR" altLang="en-US" dirty="0" smtClean="0"/>
              <a:t>예수님이 스스로 하나님이심을 인식하고 계셨나</a:t>
            </a:r>
            <a:r>
              <a:rPr lang="en-US" altLang="ko-KR" dirty="0" smtClean="0"/>
              <a:t>?</a:t>
            </a:r>
            <a:endParaRPr lang="en-US" dirty="0" smtClean="0"/>
          </a:p>
        </p:txBody>
      </p:sp>
      <p:sp>
        <p:nvSpPr>
          <p:cNvPr id="5123" name="Rectangle 3"/>
          <p:cNvSpPr>
            <a:spLocks noGrp="1" noChangeArrowheads="1"/>
          </p:cNvSpPr>
          <p:nvPr>
            <p:ph type="body" idx="1"/>
          </p:nvPr>
        </p:nvSpPr>
        <p:spPr>
          <a:xfrm>
            <a:off x="685800" y="1981200"/>
            <a:ext cx="7772400" cy="4114800"/>
          </a:xfrm>
        </p:spPr>
        <p:txBody>
          <a:bodyPr/>
          <a:lstStyle/>
          <a:p>
            <a:pPr eaLnBrk="1" hangingPunct="1">
              <a:buFont typeface="Wingdings" pitchFamily="2" charset="2"/>
              <a:buNone/>
            </a:pPr>
            <a:r>
              <a:rPr lang="en-US" altLang="ko-KR" sz="2800" b="1" dirty="0" smtClean="0">
                <a:ea typeface="굴림" pitchFamily="50" charset="-127"/>
              </a:rPr>
              <a:t>1. </a:t>
            </a:r>
            <a:r>
              <a:rPr lang="ko-KR" altLang="en-US" sz="2800" b="1" dirty="0" smtClean="0">
                <a:ea typeface="굴림" pitchFamily="50" charset="-127"/>
              </a:rPr>
              <a:t>문제</a:t>
            </a:r>
            <a:r>
              <a:rPr lang="en-US" altLang="ko-KR" sz="2800" b="1" dirty="0" smtClean="0">
                <a:ea typeface="굴림" pitchFamily="50" charset="-127"/>
              </a:rPr>
              <a:t>: </a:t>
            </a:r>
            <a:r>
              <a:rPr lang="ko-KR" altLang="en-US" sz="2800" b="1" dirty="0" smtClean="0">
                <a:ea typeface="굴림" pitchFamily="50" charset="-127"/>
              </a:rPr>
              <a:t>예수님께서 명백하게 그렇게 밝히지는 않으셨으나</a:t>
            </a:r>
            <a:r>
              <a:rPr lang="en-US" altLang="ko-KR" sz="2800" b="1" dirty="0" smtClean="0">
                <a:ea typeface="굴림" pitchFamily="50" charset="-127"/>
              </a:rPr>
              <a:t>, </a:t>
            </a:r>
            <a:r>
              <a:rPr lang="ko-KR" altLang="en-US" sz="2800" b="1" dirty="0" smtClean="0">
                <a:ea typeface="굴림" pitchFamily="50" charset="-127"/>
              </a:rPr>
              <a:t>이를 시사하는 말씀은 하셨다</a:t>
            </a:r>
            <a:r>
              <a:rPr lang="en-US" altLang="ko-KR" sz="2800" b="1" dirty="0" smtClean="0">
                <a:ea typeface="굴림" pitchFamily="50" charset="-127"/>
              </a:rPr>
              <a:t>.</a:t>
            </a:r>
          </a:p>
          <a:p>
            <a:pPr eaLnBrk="1" hangingPunct="1">
              <a:buFont typeface="Wingdings" pitchFamily="2" charset="2"/>
              <a:buNone/>
            </a:pPr>
            <a:r>
              <a:rPr lang="en-US" altLang="ko-KR" sz="2800" b="1" dirty="0" smtClean="0">
                <a:ea typeface="굴림" pitchFamily="50" charset="-127"/>
              </a:rPr>
              <a:t>2. “</a:t>
            </a:r>
            <a:r>
              <a:rPr lang="ko-KR" altLang="en-US" sz="2800" b="1" dirty="0" smtClean="0">
                <a:ea typeface="굴림" pitchFamily="50" charset="-127"/>
              </a:rPr>
              <a:t>인자</a:t>
            </a:r>
            <a:r>
              <a:rPr lang="en-US" altLang="ko-KR" sz="2800" b="1" dirty="0" smtClean="0">
                <a:ea typeface="굴림" pitchFamily="50" charset="-127"/>
              </a:rPr>
              <a:t>” </a:t>
            </a:r>
            <a:r>
              <a:rPr lang="ko-KR" altLang="en-US" sz="2800" b="1" dirty="0" smtClean="0">
                <a:ea typeface="굴림" pitchFamily="50" charset="-127"/>
              </a:rPr>
              <a:t>라는 표현을 사용</a:t>
            </a:r>
            <a:r>
              <a:rPr lang="en-US" altLang="ko-KR" sz="2800" b="1" dirty="0" smtClean="0">
                <a:ea typeface="굴림" pitchFamily="50" charset="-127"/>
              </a:rPr>
              <a:t>: “</a:t>
            </a:r>
            <a:r>
              <a:rPr lang="ko-KR" altLang="en-US" sz="2800" b="1" dirty="0" smtClean="0">
                <a:ea typeface="굴림" pitchFamily="50" charset="-127"/>
              </a:rPr>
              <a:t>인자와 그의 천사들</a:t>
            </a:r>
            <a:r>
              <a:rPr lang="en-US" altLang="ko-KR" sz="2800" b="1" dirty="0" smtClean="0">
                <a:ea typeface="굴림" pitchFamily="50" charset="-127"/>
              </a:rPr>
              <a:t>”</a:t>
            </a:r>
            <a:r>
              <a:rPr lang="ko-KR" altLang="en-US" sz="2800" b="1" dirty="0" smtClean="0">
                <a:ea typeface="굴림" pitchFamily="50" charset="-127"/>
              </a:rPr>
              <a:t> </a:t>
            </a:r>
            <a:r>
              <a:rPr lang="en-US" altLang="ko-KR" sz="2800" b="1" dirty="0" smtClean="0">
                <a:ea typeface="굴림" pitchFamily="50" charset="-127"/>
              </a:rPr>
              <a:t>(</a:t>
            </a:r>
            <a:r>
              <a:rPr lang="ko-KR" altLang="en-US" sz="2800" b="1" dirty="0" smtClean="0">
                <a:ea typeface="굴림" pitchFamily="50" charset="-127"/>
              </a:rPr>
              <a:t>마</a:t>
            </a:r>
            <a:r>
              <a:rPr lang="en-US" altLang="ko-KR" sz="2800" b="1" dirty="0" smtClean="0">
                <a:ea typeface="굴림" pitchFamily="50" charset="-127"/>
              </a:rPr>
              <a:t>13:41); “</a:t>
            </a:r>
            <a:r>
              <a:rPr lang="ko-KR" altLang="en-US" sz="2800" b="1" dirty="0" smtClean="0">
                <a:ea typeface="굴림" pitchFamily="50" charset="-127"/>
              </a:rPr>
              <a:t>죄를 사할 권세</a:t>
            </a:r>
            <a:r>
              <a:rPr lang="en-US" altLang="ko-KR" sz="2800" b="1" dirty="0" smtClean="0">
                <a:ea typeface="굴림" pitchFamily="50" charset="-127"/>
              </a:rPr>
              <a:t>”</a:t>
            </a:r>
            <a:r>
              <a:rPr lang="ko-KR" altLang="en-US" sz="2800" b="1" dirty="0" smtClean="0">
                <a:ea typeface="굴림" pitchFamily="50" charset="-127"/>
              </a:rPr>
              <a:t> </a:t>
            </a:r>
            <a:r>
              <a:rPr lang="en-US" altLang="ko-KR" sz="2800" b="1" dirty="0" smtClean="0">
                <a:ea typeface="굴림" pitchFamily="50" charset="-127"/>
              </a:rPr>
              <a:t>(</a:t>
            </a:r>
            <a:r>
              <a:rPr lang="ko-KR" altLang="en-US" sz="2800" b="1" dirty="0" smtClean="0">
                <a:ea typeface="굴림" pitchFamily="50" charset="-127"/>
              </a:rPr>
              <a:t>막 </a:t>
            </a:r>
            <a:r>
              <a:rPr lang="en-US" altLang="ko-KR" sz="2800" b="1" dirty="0" smtClean="0">
                <a:ea typeface="굴림" pitchFamily="50" charset="-127"/>
              </a:rPr>
              <a:t>2:5-7); </a:t>
            </a:r>
            <a:r>
              <a:rPr lang="ko-KR" altLang="en-US" sz="2800" b="1" dirty="0" smtClean="0">
                <a:ea typeface="굴림" pitchFamily="50" charset="-127"/>
              </a:rPr>
              <a:t>마지막 심판주 </a:t>
            </a:r>
            <a:r>
              <a:rPr lang="en-US" altLang="ko-KR" sz="2800" b="1" dirty="0" smtClean="0">
                <a:ea typeface="굴림" pitchFamily="50" charset="-127"/>
              </a:rPr>
              <a:t>(</a:t>
            </a:r>
            <a:r>
              <a:rPr lang="ko-KR" altLang="en-US" sz="2800" b="1" dirty="0" smtClean="0">
                <a:ea typeface="굴림" pitchFamily="50" charset="-127"/>
              </a:rPr>
              <a:t>마</a:t>
            </a:r>
            <a:r>
              <a:rPr lang="en-US" altLang="ko-KR" sz="2800" b="1" dirty="0" smtClean="0">
                <a:ea typeface="굴림" pitchFamily="50" charset="-127"/>
              </a:rPr>
              <a:t> 25:31-33; 26:63-64); </a:t>
            </a:r>
            <a:r>
              <a:rPr lang="ko-KR" altLang="en-US" sz="2800" b="1" dirty="0" smtClean="0">
                <a:ea typeface="굴림" pitchFamily="50" charset="-127"/>
              </a:rPr>
              <a:t>안식일의 주인 </a:t>
            </a:r>
            <a:r>
              <a:rPr lang="en-US" altLang="ko-KR" sz="2800" b="1" dirty="0" smtClean="0">
                <a:ea typeface="굴림" pitchFamily="50" charset="-127"/>
              </a:rPr>
              <a:t>(</a:t>
            </a:r>
            <a:r>
              <a:rPr lang="ko-KR" altLang="en-US" sz="2800" b="1" dirty="0" smtClean="0">
                <a:ea typeface="굴림" pitchFamily="50" charset="-127"/>
              </a:rPr>
              <a:t>막</a:t>
            </a:r>
            <a:r>
              <a:rPr lang="en-US" altLang="ko-KR" sz="2800" b="1" dirty="0" smtClean="0">
                <a:ea typeface="굴림" pitchFamily="50" charset="-127"/>
              </a:rPr>
              <a:t> 2:27-28)</a:t>
            </a:r>
          </a:p>
          <a:p>
            <a:pPr eaLnBrk="1" hangingPunct="1">
              <a:buFont typeface="Wingdings" pitchFamily="2" charset="2"/>
              <a:buNone/>
            </a:pPr>
            <a:r>
              <a:rPr lang="en-US" altLang="ko-KR" sz="2800" b="1" dirty="0" smtClean="0">
                <a:ea typeface="굴림" pitchFamily="50" charset="-127"/>
              </a:rPr>
              <a:t>3. “</a:t>
            </a:r>
            <a:r>
              <a:rPr lang="ko-KR" altLang="en-US" sz="2800" b="1" dirty="0" smtClean="0">
                <a:ea typeface="굴림" pitchFamily="50" charset="-127"/>
              </a:rPr>
              <a:t>하나님의 아들</a:t>
            </a:r>
            <a:r>
              <a:rPr lang="en-US" altLang="ko-KR" sz="2800" b="1" dirty="0" smtClean="0">
                <a:ea typeface="굴림" pitchFamily="50" charset="-127"/>
              </a:rPr>
              <a:t>” (</a:t>
            </a:r>
            <a:r>
              <a:rPr lang="ko-KR" altLang="en-US" sz="2800" b="1" dirty="0" smtClean="0">
                <a:ea typeface="굴림" pitchFamily="50" charset="-127"/>
              </a:rPr>
              <a:t>요</a:t>
            </a:r>
            <a:r>
              <a:rPr lang="en-US" altLang="ko-KR" sz="2800" b="1" dirty="0" smtClean="0">
                <a:ea typeface="굴림" pitchFamily="50" charset="-127"/>
              </a:rPr>
              <a:t> 5:18, 21; 19:7; 20:31)</a:t>
            </a:r>
          </a:p>
          <a:p>
            <a:pPr eaLnBrk="1" hangingPunct="1">
              <a:buFont typeface="Wingdings" pitchFamily="2" charset="2"/>
              <a:buNone/>
            </a:pPr>
            <a:r>
              <a:rPr lang="en-US" altLang="ko-KR" sz="2800" b="1" dirty="0" smtClean="0">
                <a:ea typeface="굴림" pitchFamily="50" charset="-127"/>
              </a:rPr>
              <a:t>4. “</a:t>
            </a:r>
            <a:r>
              <a:rPr lang="ko-KR" altLang="en-US" sz="2800" b="1" dirty="0" smtClean="0">
                <a:ea typeface="굴림" pitchFamily="50" charset="-127"/>
              </a:rPr>
              <a:t>하나님과 하나</a:t>
            </a:r>
            <a:r>
              <a:rPr lang="en-US" altLang="ko-KR" sz="2800" b="1" dirty="0" smtClean="0">
                <a:ea typeface="굴림" pitchFamily="50" charset="-127"/>
              </a:rPr>
              <a:t>” (</a:t>
            </a:r>
            <a:r>
              <a:rPr lang="ko-KR" altLang="en-US" sz="2800" b="1" dirty="0" smtClean="0">
                <a:ea typeface="굴림" pitchFamily="50" charset="-127"/>
              </a:rPr>
              <a:t>요</a:t>
            </a:r>
            <a:r>
              <a:rPr lang="en-US" altLang="ko-KR" sz="2800" b="1" dirty="0" smtClean="0">
                <a:ea typeface="굴림" pitchFamily="50" charset="-127"/>
              </a:rPr>
              <a:t> 10:30; 14:9; 20:28-29</a:t>
            </a:r>
          </a:p>
          <a:p>
            <a:pPr eaLnBrk="1" hangingPunct="1">
              <a:buFont typeface="Wingdings" pitchFamily="2" charset="2"/>
              <a:buNone/>
            </a:pPr>
            <a:endParaRPr lang="en-US" altLang="ko-KR" sz="2800" dirty="0" smtClean="0">
              <a:ea typeface="굴림" pitchFamily="50" charset="-127"/>
            </a:endParaRPr>
          </a:p>
          <a:p>
            <a:pPr eaLnBrk="1" hangingPunct="1"/>
            <a:endParaRPr lang="en-US" altLang="ko-KR" sz="2800" dirty="0" smtClean="0">
              <a:ea typeface="굴림" pitchFamily="50" charset="-127"/>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ko-KR" altLang="en-US" dirty="0" smtClean="0"/>
              <a:t>예수님의 신성을 나타내는 증거</a:t>
            </a:r>
            <a:endParaRPr lang="en-US" dirty="0" smtClean="0"/>
          </a:p>
        </p:txBody>
      </p:sp>
      <p:sp>
        <p:nvSpPr>
          <p:cNvPr id="6147" name="Rectangle 3"/>
          <p:cNvSpPr>
            <a:spLocks noGrp="1" noChangeArrowheads="1"/>
          </p:cNvSpPr>
          <p:nvPr>
            <p:ph type="body" idx="1"/>
          </p:nvPr>
        </p:nvSpPr>
        <p:spPr/>
        <p:txBody>
          <a:bodyPr/>
          <a:lstStyle/>
          <a:p>
            <a:pPr eaLnBrk="1" hangingPunct="1">
              <a:buFont typeface="Wingdings" pitchFamily="2" charset="2"/>
              <a:buNone/>
            </a:pPr>
            <a:r>
              <a:rPr lang="en-US" altLang="ko-KR" dirty="0" smtClean="0">
                <a:ea typeface="굴림" pitchFamily="50" charset="-127"/>
              </a:rPr>
              <a:t>1. </a:t>
            </a:r>
            <a:r>
              <a:rPr lang="ko-KR" altLang="en-US" dirty="0" smtClean="0">
                <a:ea typeface="굴림" pitchFamily="50" charset="-127"/>
              </a:rPr>
              <a:t>요 </a:t>
            </a:r>
            <a:r>
              <a:rPr lang="en-US" altLang="ko-KR" dirty="0" smtClean="0">
                <a:ea typeface="굴림" pitchFamily="50" charset="-127"/>
              </a:rPr>
              <a:t>1:1</a:t>
            </a:r>
          </a:p>
          <a:p>
            <a:pPr eaLnBrk="1" hangingPunct="1">
              <a:buFont typeface="Wingdings" pitchFamily="2" charset="2"/>
              <a:buNone/>
            </a:pPr>
            <a:r>
              <a:rPr lang="en-US" altLang="ko-KR" dirty="0" smtClean="0">
                <a:ea typeface="굴림" pitchFamily="50" charset="-127"/>
              </a:rPr>
              <a:t>2. </a:t>
            </a:r>
            <a:r>
              <a:rPr lang="ko-KR" altLang="en-US" dirty="0" smtClean="0">
                <a:ea typeface="굴림" pitchFamily="50" charset="-127"/>
              </a:rPr>
              <a:t>히브리서 </a:t>
            </a:r>
            <a:r>
              <a:rPr lang="en-US" altLang="ko-KR" dirty="0" smtClean="0">
                <a:ea typeface="굴림" pitchFamily="50" charset="-127"/>
              </a:rPr>
              <a:t>(1:3, 8, 10; cf. </a:t>
            </a:r>
            <a:r>
              <a:rPr lang="ko-KR" altLang="en-US" dirty="0" smtClean="0">
                <a:ea typeface="굴림" pitchFamily="50" charset="-127"/>
              </a:rPr>
              <a:t>시</a:t>
            </a:r>
            <a:r>
              <a:rPr lang="en-US" altLang="ko-KR" dirty="0" smtClean="0">
                <a:ea typeface="굴림" pitchFamily="50" charset="-127"/>
              </a:rPr>
              <a:t> 45:6; 102:25-27)</a:t>
            </a:r>
          </a:p>
          <a:p>
            <a:pPr eaLnBrk="1" hangingPunct="1">
              <a:buFont typeface="Wingdings" pitchFamily="2" charset="2"/>
              <a:buNone/>
            </a:pPr>
            <a:r>
              <a:rPr lang="en-US" altLang="ko-KR" dirty="0" smtClean="0">
                <a:ea typeface="굴림" pitchFamily="50" charset="-127"/>
              </a:rPr>
              <a:t>3. </a:t>
            </a:r>
            <a:r>
              <a:rPr lang="ko-KR" altLang="en-US" dirty="0" smtClean="0">
                <a:ea typeface="굴림" pitchFamily="50" charset="-127"/>
              </a:rPr>
              <a:t>바울서신</a:t>
            </a:r>
            <a:r>
              <a:rPr lang="en-US" altLang="ko-KR" dirty="0" smtClean="0">
                <a:ea typeface="굴림" pitchFamily="50" charset="-127"/>
              </a:rPr>
              <a:t> (</a:t>
            </a:r>
            <a:r>
              <a:rPr lang="ko-KR" altLang="en-US" dirty="0" smtClean="0">
                <a:ea typeface="굴림" pitchFamily="50" charset="-127"/>
              </a:rPr>
              <a:t>골</a:t>
            </a:r>
            <a:r>
              <a:rPr lang="en-US" altLang="ko-KR" dirty="0" smtClean="0">
                <a:ea typeface="굴림" pitchFamily="50" charset="-127"/>
              </a:rPr>
              <a:t>1:15-16; 2:9; </a:t>
            </a:r>
            <a:r>
              <a:rPr lang="ko-KR" altLang="en-US" dirty="0" smtClean="0">
                <a:ea typeface="굴림" pitchFamily="50" charset="-127"/>
              </a:rPr>
              <a:t>딤후</a:t>
            </a:r>
            <a:r>
              <a:rPr lang="en-US" altLang="ko-KR" dirty="0" smtClean="0">
                <a:ea typeface="굴림" pitchFamily="50" charset="-127"/>
              </a:rPr>
              <a:t> 4:1; </a:t>
            </a:r>
            <a:r>
              <a:rPr lang="ko-KR" altLang="en-US" dirty="0" smtClean="0">
                <a:ea typeface="굴림" pitchFamily="50" charset="-127"/>
              </a:rPr>
              <a:t>빌 </a:t>
            </a:r>
            <a:r>
              <a:rPr lang="en-US" altLang="ko-KR" dirty="0" smtClean="0">
                <a:ea typeface="굴림" pitchFamily="50" charset="-127"/>
              </a:rPr>
              <a:t>2:6)</a:t>
            </a:r>
          </a:p>
          <a:p>
            <a:pPr eaLnBrk="1" hangingPunct="1">
              <a:buFont typeface="Wingdings" pitchFamily="2" charset="2"/>
              <a:buNone/>
            </a:pPr>
            <a:r>
              <a:rPr lang="en-US" altLang="ko-KR" dirty="0" smtClean="0">
                <a:ea typeface="굴림" pitchFamily="50" charset="-127"/>
              </a:rPr>
              <a:t>4. </a:t>
            </a:r>
            <a:r>
              <a:rPr lang="ko-KR" altLang="en-US" dirty="0" smtClean="0">
                <a:ea typeface="굴림" pitchFamily="50" charset="-127"/>
              </a:rPr>
              <a:t>구약의 여호와를 희랍어로 번역한 </a:t>
            </a:r>
            <a:r>
              <a:rPr lang="en-US" altLang="ko-KR" dirty="0" smtClean="0">
                <a:ea typeface="굴림" pitchFamily="50" charset="-127"/>
              </a:rPr>
              <a:t>“</a:t>
            </a:r>
            <a:r>
              <a:rPr lang="ko-KR" altLang="en-US" dirty="0" smtClean="0">
                <a:ea typeface="굴림" pitchFamily="50" charset="-127"/>
              </a:rPr>
              <a:t>쿠리오스</a:t>
            </a:r>
            <a:r>
              <a:rPr lang="en-US" altLang="ko-KR" dirty="0" smtClean="0">
                <a:ea typeface="굴림" pitchFamily="50" charset="-127"/>
              </a:rPr>
              <a:t>” (</a:t>
            </a:r>
            <a:r>
              <a:rPr lang="ko-KR" altLang="en-US" dirty="0" smtClean="0">
                <a:ea typeface="굴림" pitchFamily="50" charset="-127"/>
              </a:rPr>
              <a:t>주</a:t>
            </a:r>
            <a:r>
              <a:rPr lang="en-US" altLang="ko-KR" dirty="0" smtClean="0">
                <a:ea typeface="굴림" pitchFamily="50" charset="-127"/>
              </a:rPr>
              <a:t>)</a:t>
            </a:r>
            <a:r>
              <a:rPr lang="ko-KR" altLang="en-US" dirty="0" smtClean="0">
                <a:ea typeface="굴림" pitchFamily="50" charset="-127"/>
              </a:rPr>
              <a:t>를 사용 </a:t>
            </a:r>
            <a:r>
              <a:rPr lang="en-US" altLang="ko-KR" dirty="0" smtClean="0">
                <a:ea typeface="굴림" pitchFamily="50" charset="-127"/>
              </a:rPr>
              <a:t>(</a:t>
            </a:r>
            <a:r>
              <a:rPr lang="ko-KR" altLang="en-US" dirty="0" smtClean="0">
                <a:ea typeface="굴림" pitchFamily="50" charset="-127"/>
              </a:rPr>
              <a:t>행</a:t>
            </a:r>
            <a:r>
              <a:rPr lang="en-US" altLang="ko-KR" dirty="0" smtClean="0">
                <a:ea typeface="굴림" pitchFamily="50" charset="-127"/>
              </a:rPr>
              <a:t> 2:2-21; </a:t>
            </a:r>
            <a:r>
              <a:rPr lang="ko-KR" altLang="en-US" dirty="0" smtClean="0">
                <a:ea typeface="굴림" pitchFamily="50" charset="-127"/>
              </a:rPr>
              <a:t>벳후 </a:t>
            </a:r>
            <a:r>
              <a:rPr lang="en-US" altLang="ko-KR" dirty="0" smtClean="0">
                <a:ea typeface="굴림" pitchFamily="50" charset="-127"/>
              </a:rPr>
              <a:t>3:15; cf. </a:t>
            </a:r>
            <a:r>
              <a:rPr lang="ko-KR" altLang="en-US" dirty="0" smtClean="0">
                <a:ea typeface="굴림" pitchFamily="50" charset="-127"/>
              </a:rPr>
              <a:t>마 </a:t>
            </a:r>
            <a:r>
              <a:rPr lang="en-US" altLang="ko-KR" dirty="0" smtClean="0">
                <a:ea typeface="굴림" pitchFamily="50" charset="-127"/>
              </a:rPr>
              <a:t>1:20; 9:38; 11:25; </a:t>
            </a:r>
            <a:r>
              <a:rPr lang="ko-KR" altLang="en-US" dirty="0" smtClean="0">
                <a:ea typeface="굴림" pitchFamily="50" charset="-127"/>
              </a:rPr>
              <a:t>행</a:t>
            </a:r>
            <a:r>
              <a:rPr lang="en-US" altLang="ko-KR" dirty="0" smtClean="0">
                <a:ea typeface="굴림" pitchFamily="50" charset="-127"/>
              </a:rPr>
              <a:t> 17:24; </a:t>
            </a:r>
            <a:r>
              <a:rPr lang="ko-KR" altLang="en-US" dirty="0" smtClean="0">
                <a:ea typeface="굴림" pitchFamily="50" charset="-127"/>
              </a:rPr>
              <a:t>계</a:t>
            </a:r>
            <a:r>
              <a:rPr lang="en-US" altLang="ko-KR" dirty="0" smtClean="0">
                <a:ea typeface="굴림" pitchFamily="50" charset="-127"/>
              </a:rPr>
              <a:t> 4:11)</a:t>
            </a:r>
          </a:p>
          <a:p>
            <a:pPr eaLnBrk="1" hangingPunct="1">
              <a:buFont typeface="Wingdings" pitchFamily="2" charset="2"/>
              <a:buNone/>
            </a:pPr>
            <a:r>
              <a:rPr lang="en-US" altLang="ko-KR" dirty="0" smtClean="0">
                <a:ea typeface="굴림" pitchFamily="50" charset="-127"/>
              </a:rPr>
              <a:t>5. </a:t>
            </a:r>
            <a:r>
              <a:rPr lang="ko-KR" altLang="en-US" dirty="0" smtClean="0">
                <a:ea typeface="굴림" pitchFamily="50" charset="-127"/>
              </a:rPr>
              <a:t>부활</a:t>
            </a:r>
            <a:r>
              <a:rPr lang="en-US" altLang="ko-KR" dirty="0" smtClean="0">
                <a:ea typeface="굴림" pitchFamily="50" charset="-127"/>
              </a:rPr>
              <a:t>.</a:t>
            </a:r>
          </a:p>
        </p:txBody>
      </p:sp>
    </p:spTree>
  </p:cSld>
  <p:clrMapOvr>
    <a:masterClrMapping/>
  </p:clrMapOvr>
</p:sld>
</file>

<file path=ppt/theme/theme1.xml><?xml version="1.0" encoding="utf-8"?>
<a:theme xmlns:a="http://schemas.openxmlformats.org/drawingml/2006/main" name="Soaring">
  <a:themeElements>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Soaring">
      <a:majorFont>
        <a:latin typeface="Arial"/>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Soaring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Soaring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Soaring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Soaring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Soaring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Designs\Soaring.pot</Template>
  <TotalTime>1351</TotalTime>
  <Words>2161</Words>
  <Application>Microsoft Office PowerPoint</Application>
  <PresentationFormat>On-screen Show (4:3)</PresentationFormat>
  <Paragraphs>174</Paragraphs>
  <Slides>38</Slides>
  <Notes>0</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Soaring</vt:lpstr>
      <vt:lpstr>Lecture Part I: Christology</vt:lpstr>
      <vt:lpstr>Trinitarian Unity in Salvation</vt:lpstr>
      <vt:lpstr>Slide 3</vt:lpstr>
      <vt:lpstr>Slide 4</vt:lpstr>
      <vt:lpstr>Slide 5</vt:lpstr>
      <vt:lpstr>Slide 6</vt:lpstr>
      <vt:lpstr>Slide 7</vt:lpstr>
      <vt:lpstr>예수님이 스스로 하나님이심을 인식하고 계셨나?</vt:lpstr>
      <vt:lpstr>예수님의 신성을 나타내는 증거</vt:lpstr>
      <vt:lpstr>Slide 10</vt:lpstr>
      <vt:lpstr>Slide 11</vt:lpstr>
      <vt:lpstr>예수님의 신성이 우리에게 의미하는 바 (Erickson, 213)</vt:lpstr>
      <vt:lpstr>예수님의 인성의 증거</vt:lpstr>
      <vt:lpstr>동정녀 탄생에 관한 세 가지 견해 (Erickson, 228-30)</vt:lpstr>
      <vt:lpstr>예수님의 인성이 우리에게 의미하는 것 (Erickson, 231-32)</vt:lpstr>
      <vt:lpstr>그리스도 위격의 통일성의 증거</vt:lpstr>
      <vt:lpstr>Hypostatic Union  (다음 면 번역 참조)</vt:lpstr>
      <vt:lpstr>Slide 18</vt:lpstr>
      <vt:lpstr>Slide 19</vt:lpstr>
      <vt:lpstr>Basic Tenets of the Doctrine of  Two Natures in One Person  (Erickson, 237-40)</vt:lpstr>
      <vt:lpstr>Slide 21</vt:lpstr>
      <vt:lpstr>그리스도의 사역의 두 단계</vt:lpstr>
      <vt:lpstr>칼빈이 정의한 그리스도의 세 가지 직분</vt:lpstr>
      <vt:lpstr>대속의 의미에 관한 견해</vt:lpstr>
      <vt:lpstr>Socinian Proof Passage</vt:lpstr>
      <vt:lpstr>속전이론 Proof Passages</vt:lpstr>
      <vt:lpstr>대속을 이해하기 위해 고려할 네 가지 (Erickson, 257-58)</vt:lpstr>
      <vt:lpstr>Slide 28</vt:lpstr>
      <vt:lpstr>속죄에 관한 신약의 가르침</vt:lpstr>
      <vt:lpstr>Slide 30</vt:lpstr>
      <vt:lpstr>Slide 31</vt:lpstr>
      <vt:lpstr>속죄의 네 가지 의미</vt:lpstr>
      <vt:lpstr>Slide 33</vt:lpstr>
      <vt:lpstr>Slide 34</vt:lpstr>
      <vt:lpstr>Slide 35</vt:lpstr>
      <vt:lpstr>Objections to the Penal Substitution Theory (Erickson, 263-64)</vt:lpstr>
      <vt:lpstr>Implication of Substitutionary Atonement (Erickson, 264-65)</vt:lpstr>
      <vt:lpstr>Slide 38</vt:lpstr>
    </vt:vector>
  </TitlesOfParts>
  <Company>Alliance Theological Seminary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예수님의 신성 인식</dc:title>
  <dc:creator>Jintae Kim</dc:creator>
  <cp:lastModifiedBy>Jintae Kim</cp:lastModifiedBy>
  <cp:revision>36</cp:revision>
  <dcterms:created xsi:type="dcterms:W3CDTF">2006-02-16T02:10:23Z</dcterms:created>
  <dcterms:modified xsi:type="dcterms:W3CDTF">2015-08-20T15:50:45Z</dcterms:modified>
</cp:coreProperties>
</file>